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78" r:id="rId13"/>
    <p:sldId id="279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2" r:id="rId23"/>
    <p:sldId id="274" r:id="rId24"/>
    <p:sldId id="280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4"/>
    <p:restoredTop sz="94723"/>
  </p:normalViewPr>
  <p:slideViewPr>
    <p:cSldViewPr snapToGrid="0" snapToObjects="1">
      <p:cViewPr varScale="1">
        <p:scale>
          <a:sx n="120" d="100"/>
          <a:sy n="120" d="100"/>
        </p:scale>
        <p:origin x="5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9C6D4-99D2-9A4D-911B-7F6F19E75163}" type="datetimeFigureOut">
              <a:rPr lang="es-ES_tradnl" smtClean="0"/>
              <a:t>12/9/16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00DB-09D6-714D-BFA6-0A616CC8B0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180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816D4-BF53-134E-B3D7-8F8E536FA2D1}" type="slidenum">
              <a:rPr lang="en-US" altLang="es-ES_tradnl">
                <a:solidFill>
                  <a:srgbClr val="000000"/>
                </a:solidFill>
              </a:rPr>
              <a:pPr/>
              <a:t>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58058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9336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420588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5631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61689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379836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08315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2440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41612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87625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19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47811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795199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035169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860824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134035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83568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04469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760196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26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09822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76944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54170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4143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80128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92111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77213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5AFDC2-BA2E-1C41-BC01-B1276F8E6370}" type="slidenum">
              <a:rPr lang="en-US" altLang="es-ES_tradnl">
                <a:solidFill>
                  <a:srgbClr val="000000"/>
                </a:solidFill>
              </a:rPr>
              <a:pPr/>
              <a:t>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4782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2400" y="381000"/>
            <a:ext cx="103632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990600"/>
            <a:ext cx="10363200" cy="685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09836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615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36000" y="1570038"/>
            <a:ext cx="2438400" cy="50593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320800" y="1570038"/>
            <a:ext cx="7112000" cy="50593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9007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2400" y="381000"/>
            <a:ext cx="103632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990600"/>
            <a:ext cx="10363200" cy="685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55603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01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8754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514600"/>
            <a:ext cx="47752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514600"/>
            <a:ext cx="47752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1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17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2737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355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696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3348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6772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6476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36000" y="1570038"/>
            <a:ext cx="2438400" cy="50593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320800" y="1570038"/>
            <a:ext cx="7112000" cy="50593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335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4835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514600"/>
            <a:ext cx="47752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514600"/>
            <a:ext cx="47752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608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746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46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22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15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363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15700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514600"/>
            <a:ext cx="97536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99436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15700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514600"/>
            <a:ext cx="97536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19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../../BIBLIOTECA/7.%20VIDEOS/Los%20Simpsons%20y%20la%20Escuela%20Cato&#769;lica.m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NULL" TargetMode="External"/><Relationship Id="rId5" Type="http://schemas.openxmlformats.org/officeDocument/2006/relationships/hyperlink" Target="../../BIBLIOTECA/7.%20VIDEOS/Papa%20Francisco%20y%20los%20desafi%CC%81os.mov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NUL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NUL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../../BIBLIOTECA/7.%20VIDEOS/9.%20Papa%20Francisco.%20Por%20una%20sociedad%20ma&#769;s%20humana%20&#8211;%20Septiembre%202016.mp4" TargetMode="External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../../BIBLIOTECA/7.%20VIDEOS/Si%20la%20naturaleza%20se%20expresara.%20Comercial%20%20Nissan.mp4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../../BIBLIOTECA/7.%20VIDEOS/Amistad%20-%20El%20fin%20de%20la%20comunidad.mov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../../BIBLIOTECA/7.%20VIDEOS/Vuelve%20a%20casa%20-%20El%20hijo%20prodigo.mov" TargetMode="External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mailto:oscarp347@gmail.com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emf"/><Relationship Id="rId5" Type="http://schemas.openxmlformats.org/officeDocument/2006/relationships/hyperlink" Target="NUL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../../BIBLIOTECA/7.%20VIDEOS/Humanizar%20la%20Escuela.mov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17444" y="198783"/>
            <a:ext cx="11579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60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r"/>
            <a:r>
              <a:rPr lang="es-ES_tradnl" sz="60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  <a:p>
            <a:pPr algn="r"/>
            <a:endParaRPr lang="es-ES_tradnl" sz="60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r"/>
            <a:r>
              <a:rPr lang="es-ES_tradnl" sz="22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Hacía la construcción de una</a:t>
            </a:r>
          </a:p>
          <a:p>
            <a:pPr algn="r"/>
            <a:r>
              <a:rPr lang="es-ES_tradnl" sz="22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  <a:hlinkClick r:id="rId3"/>
              </a:rPr>
              <a:t>Escuela Católica </a:t>
            </a:r>
            <a:r>
              <a:rPr lang="es-ES_tradnl" sz="2200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en pastoral</a:t>
            </a:r>
            <a:endParaRPr lang="es-ES_tradnl" sz="2200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551504" y="6488668"/>
            <a:ext cx="244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chemeClr val="bg1"/>
                </a:solidFill>
                <a:latin typeface="Brush Script MT" charset="0"/>
                <a:ea typeface="Brush Script MT" charset="0"/>
                <a:cs typeface="Brush Script MT" charset="0"/>
              </a:rPr>
              <a:t>Oscar A. Pérez Sayago</a:t>
            </a:r>
            <a:endParaRPr lang="es-ES_tradnl" dirty="0">
              <a:solidFill>
                <a:schemeClr val="bg1"/>
              </a:solidFill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24538" y="1062681"/>
            <a:ext cx="9424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 Padre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Arturo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Silva nos ofrece </a:t>
            </a:r>
            <a:r>
              <a:rPr lang="es-ES_tradnl" sz="24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elementos de comprensión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sobre los objetivos de las grandes ciencias, y el Padre Mario Peresson SDB,  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nos proponen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algunas líneas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pueden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contribuir a evangelizar desde las disciplinas académicas</a:t>
            </a:r>
            <a:r>
              <a:rPr lang="es-ES_tradnl" sz="2400" dirty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que se </a:t>
            </a:r>
            <a:r>
              <a:rPr lang="es-ES_tradnl" sz="2400" dirty="0" smtClean="0">
                <a:solidFill>
                  <a:srgbClr val="002060"/>
                </a:solidFill>
                <a:latin typeface="Candara" charset="0"/>
                <a:ea typeface="Candara" charset="0"/>
                <a:cs typeface="Candara" charset="0"/>
              </a:rPr>
              <a:t>enseñan en la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Escuela Católica.  </a:t>
            </a:r>
            <a:endParaRPr lang="es-ES_tradnl" sz="2400" dirty="0">
              <a:solidFill>
                <a:srgbClr val="3366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46" y="2632341"/>
            <a:ext cx="8266669" cy="39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21" name="Text Box 118"/>
          <p:cNvSpPr txBox="1">
            <a:spLocks noChangeArrowheads="1"/>
          </p:cNvSpPr>
          <p:nvPr/>
        </p:nvSpPr>
        <p:spPr bwMode="auto">
          <a:xfrm>
            <a:off x="3002564" y="994891"/>
            <a:ext cx="2495550" cy="352158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4432" tIns="37216" rIns="74432" bIns="372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1475">
              <a:defRPr>
                <a:solidFill>
                  <a:schemeClr val="tx1"/>
                </a:solidFill>
                <a:latin typeface="Arial" charset="0"/>
              </a:defRPr>
            </a:lvl2pPr>
            <a:lvl3pPr marL="744538">
              <a:defRPr>
                <a:solidFill>
                  <a:schemeClr val="tx1"/>
                </a:solidFill>
                <a:latin typeface="Arial" charset="0"/>
              </a:defRPr>
            </a:lvl3pPr>
            <a:lvl4pPr marL="1116013">
              <a:defRPr>
                <a:solidFill>
                  <a:schemeClr val="tx1"/>
                </a:solidFill>
                <a:latin typeface="Arial" charset="0"/>
              </a:defRPr>
            </a:lvl4pPr>
            <a:lvl5pPr marL="1489075">
              <a:defRPr>
                <a:solidFill>
                  <a:schemeClr val="tx1"/>
                </a:solidFill>
                <a:latin typeface="Arial" charset="0"/>
              </a:defRPr>
            </a:lvl5pPr>
            <a:lvl6pPr marL="1946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403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860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317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_tradnl" b="1" dirty="0">
                <a:latin typeface="Candara" charset="0"/>
                <a:ea typeface="Candara" charset="0"/>
                <a:cs typeface="Candara" charset="0"/>
              </a:rPr>
              <a:t>Contexto - Escuchar</a:t>
            </a:r>
          </a:p>
        </p:txBody>
      </p:sp>
      <p:sp>
        <p:nvSpPr>
          <p:cNvPr id="22" name="Text Box 99"/>
          <p:cNvSpPr txBox="1">
            <a:spLocks noChangeArrowheads="1"/>
          </p:cNvSpPr>
          <p:nvPr/>
        </p:nvSpPr>
        <p:spPr bwMode="auto">
          <a:xfrm rot="16200000">
            <a:off x="3493102" y="3846222"/>
            <a:ext cx="4024312" cy="2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40000"/>
              </a:spcBef>
            </a:pPr>
            <a:r>
              <a:rPr lang="es-CO" altLang="es-ES_tradnl" sz="12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Relacionados  con las áreas del conocimiento</a:t>
            </a:r>
            <a:endParaRPr lang="es-ES" altLang="es-ES_tradnl" sz="1200" b="1" u="sng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3" name="AutoShape 100"/>
          <p:cNvSpPr>
            <a:spLocks/>
          </p:cNvSpPr>
          <p:nvPr/>
        </p:nvSpPr>
        <p:spPr bwMode="auto">
          <a:xfrm>
            <a:off x="5594951" y="1787054"/>
            <a:ext cx="71438" cy="4144962"/>
          </a:xfrm>
          <a:prstGeom prst="leftBrace">
            <a:avLst>
              <a:gd name="adj1" fmla="val 483515"/>
              <a:gd name="adj2" fmla="val 5000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4" name="AutoShape 105"/>
          <p:cNvSpPr>
            <a:spLocks/>
          </p:cNvSpPr>
          <p:nvPr/>
        </p:nvSpPr>
        <p:spPr bwMode="auto">
          <a:xfrm>
            <a:off x="2858101" y="2064866"/>
            <a:ext cx="144463" cy="3949700"/>
          </a:xfrm>
          <a:prstGeom prst="leftBrace">
            <a:avLst>
              <a:gd name="adj1" fmla="val 227838"/>
              <a:gd name="adj2" fmla="val 5000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5" name="AutoShape 82"/>
          <p:cNvSpPr>
            <a:spLocks noChangeArrowheads="1"/>
          </p:cNvSpPr>
          <p:nvPr/>
        </p:nvSpPr>
        <p:spPr bwMode="auto">
          <a:xfrm>
            <a:off x="5783864" y="4738216"/>
            <a:ext cx="1684337" cy="1009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FF9900"/>
            </a:solidFill>
            <a:round/>
            <a:headEnd/>
            <a:tailEnd/>
          </a:ln>
        </p:spPr>
        <p:txBody>
          <a:bodyPr wrap="none"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 b="1">
                <a:solidFill>
                  <a:srgbClr val="006600"/>
                </a:solidFill>
                <a:latin typeface="Candara" charset="0"/>
                <a:ea typeface="Candara" charset="0"/>
                <a:cs typeface="Candara" charset="0"/>
              </a:rPr>
              <a:t>Ciencias Sociales</a:t>
            </a:r>
          </a:p>
          <a:p>
            <a:pPr algn="ctr"/>
            <a:endParaRPr lang="es-CO" altLang="es-ES_tradnl" sz="800" b="1">
              <a:solidFill>
                <a:srgbClr val="00660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" altLang="es-ES_tradnl" sz="8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Historia, geografía, política</a:t>
            </a:r>
          </a:p>
          <a:p>
            <a:pPr algn="ctr"/>
            <a:r>
              <a:rPr lang="es-ES" altLang="es-ES_tradnl" sz="8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Economía, derechos humanos.</a:t>
            </a:r>
          </a:p>
          <a:p>
            <a:pPr algn="ctr"/>
            <a:r>
              <a:rPr lang="es-CO" altLang="es-ES_tradnl" sz="800" b="1">
                <a:solidFill>
                  <a:srgbClr val="0066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pPr algn="ctr"/>
            <a:r>
              <a:rPr lang="es-CO" altLang="es-ES_tradnl" sz="800" b="1">
                <a:solidFill>
                  <a:srgbClr val="006600"/>
                </a:solidFill>
                <a:latin typeface="Candara" charset="0"/>
                <a:ea typeface="Candara" charset="0"/>
                <a:cs typeface="Candara" charset="0"/>
              </a:rPr>
              <a:t>Método: crítico - social</a:t>
            </a:r>
            <a:endParaRPr lang="es-ES" altLang="es-ES_tradnl" sz="800" b="1">
              <a:solidFill>
                <a:srgbClr val="0066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6" name="AutoShape 83"/>
          <p:cNvSpPr>
            <a:spLocks noChangeArrowheads="1"/>
          </p:cNvSpPr>
          <p:nvPr/>
        </p:nvSpPr>
        <p:spPr bwMode="auto">
          <a:xfrm>
            <a:off x="5712426" y="2074391"/>
            <a:ext cx="1827213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5400000" scaled="1"/>
          </a:gradFill>
          <a:ln w="38100" cmpd="dbl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 b="1" dirty="0">
                <a:solidFill>
                  <a:srgbClr val="003399"/>
                </a:solidFill>
                <a:latin typeface="Candara" charset="0"/>
                <a:ea typeface="Candara" charset="0"/>
                <a:cs typeface="Candara" charset="0"/>
              </a:rPr>
              <a:t>Ciencias  Naturales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s-ES" altLang="es-ES_tradnl" sz="8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Física, química, matemática,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s-ES" altLang="es-ES_tradnl" sz="8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biología,  ecología, informática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s-ES" altLang="es-ES_tradnl" sz="8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y tecnología</a:t>
            </a:r>
          </a:p>
          <a:p>
            <a:pPr algn="ctr"/>
            <a:endParaRPr lang="es-CO" altLang="es-ES_tradnl" sz="800" b="1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CO" altLang="es-ES_tradnl" sz="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charset="0"/>
                <a:ea typeface="Candara" charset="0"/>
                <a:cs typeface="Candara" charset="0"/>
              </a:rPr>
              <a:t>Método:  Empírico - Analítico</a:t>
            </a:r>
            <a:r>
              <a:rPr lang="es-CO" altLang="es-ES_tradnl" sz="800" dirty="0">
                <a:solidFill>
                  <a:srgbClr val="003399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endParaRPr lang="es-ES" altLang="es-ES_tradnl" sz="800" dirty="0">
              <a:solidFill>
                <a:srgbClr val="003399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7" name="AutoShape 84"/>
          <p:cNvSpPr>
            <a:spLocks noChangeArrowheads="1"/>
          </p:cNvSpPr>
          <p:nvPr/>
        </p:nvSpPr>
        <p:spPr bwMode="auto">
          <a:xfrm>
            <a:off x="5750526" y="3226916"/>
            <a:ext cx="1789113" cy="1223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CC"/>
              </a:gs>
              <a:gs pos="100000">
                <a:srgbClr val="FFFFFF"/>
              </a:gs>
            </a:gsLst>
            <a:lin ang="5400000" scaled="1"/>
          </a:gradFill>
          <a:ln w="57150" cmpd="thickThin">
            <a:solidFill>
              <a:srgbClr val="CC3300"/>
            </a:solidFill>
            <a:round/>
            <a:headEnd/>
            <a:tailEnd/>
          </a:ln>
        </p:spPr>
        <p:txBody>
          <a:bodyPr wrap="none"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s-CO" altLang="es-ES_tradnl" sz="800" b="1" dirty="0">
              <a:solidFill>
                <a:srgbClr val="80008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CO" altLang="es-ES_tradnl" sz="800" b="1" dirty="0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Ciencias Humanas</a:t>
            </a:r>
          </a:p>
          <a:p>
            <a:pPr algn="ctr"/>
            <a:endParaRPr lang="es-CO" altLang="es-ES_tradnl" sz="800" b="1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" altLang="es-ES_tradnl" sz="8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Literatura, idiomas, artes</a:t>
            </a:r>
          </a:p>
          <a:p>
            <a:pPr algn="ctr"/>
            <a:r>
              <a:rPr lang="es-ES" altLang="es-ES_tradnl" sz="8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Filosofía, ética, E.R.E, </a:t>
            </a:r>
          </a:p>
          <a:p>
            <a:pPr algn="ctr"/>
            <a:r>
              <a:rPr lang="es-ES" altLang="es-ES_tradnl" sz="8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Educación física.</a:t>
            </a:r>
          </a:p>
          <a:p>
            <a:pPr algn="ctr"/>
            <a:endParaRPr lang="es-ES" altLang="es-ES_tradnl" sz="800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" altLang="es-ES_tradnl" sz="800" dirty="0">
                <a:solidFill>
                  <a:srgbClr val="660066"/>
                </a:solidFill>
                <a:latin typeface="Candara" charset="0"/>
                <a:ea typeface="Candara" charset="0"/>
                <a:cs typeface="Candara" charset="0"/>
              </a:rPr>
              <a:t>Método: </a:t>
            </a:r>
          </a:p>
          <a:p>
            <a:pPr algn="ctr"/>
            <a:r>
              <a:rPr lang="es-ES" altLang="es-ES_tradnl" sz="800" dirty="0">
                <a:solidFill>
                  <a:srgbClr val="660066"/>
                </a:solidFill>
                <a:latin typeface="Candara" charset="0"/>
                <a:ea typeface="Candara" charset="0"/>
                <a:cs typeface="Candara" charset="0"/>
              </a:rPr>
              <a:t>Histórico - hermenéutico</a:t>
            </a:r>
          </a:p>
          <a:p>
            <a:pPr algn="ctr"/>
            <a:endParaRPr lang="es-ES" altLang="es-ES_tradnl" sz="800" b="1" dirty="0">
              <a:solidFill>
                <a:srgbClr val="80008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8" name="AutoShape 101"/>
          <p:cNvSpPr>
            <a:spLocks noChangeArrowheads="1"/>
          </p:cNvSpPr>
          <p:nvPr/>
        </p:nvSpPr>
        <p:spPr bwMode="auto">
          <a:xfrm>
            <a:off x="6531576" y="4522316"/>
            <a:ext cx="215900" cy="144463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9" name="AutoShape 102"/>
          <p:cNvSpPr>
            <a:spLocks noChangeArrowheads="1"/>
          </p:cNvSpPr>
          <p:nvPr/>
        </p:nvSpPr>
        <p:spPr bwMode="auto">
          <a:xfrm>
            <a:off x="6518082" y="3047528"/>
            <a:ext cx="215900" cy="142875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0" name="AutoShape 113"/>
          <p:cNvSpPr>
            <a:spLocks noChangeArrowheads="1"/>
          </p:cNvSpPr>
          <p:nvPr/>
        </p:nvSpPr>
        <p:spPr bwMode="auto">
          <a:xfrm>
            <a:off x="7826976" y="4738216"/>
            <a:ext cx="1295400" cy="10096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FF9900"/>
            </a:solidFill>
            <a:round/>
            <a:headEnd/>
            <a:tailEnd/>
          </a:ln>
        </p:spPr>
        <p:txBody>
          <a:bodyPr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>
                <a:solidFill>
                  <a:srgbClr val="006600"/>
                </a:solidFill>
                <a:latin typeface="Candara" charset="0"/>
                <a:ea typeface="Candara" charset="0"/>
                <a:cs typeface="Candara" charset="0"/>
              </a:rPr>
              <a:t>MISIÓN:</a:t>
            </a:r>
          </a:p>
          <a:p>
            <a:pPr algn="ctr"/>
            <a:r>
              <a:rPr lang="es-CO" altLang="es-ES_tradnl" sz="800" i="1">
                <a:solidFill>
                  <a:srgbClr val="006600"/>
                </a:solidFill>
                <a:latin typeface="Candara" charset="0"/>
                <a:ea typeface="Candara" charset="0"/>
                <a:cs typeface="Candara" charset="0"/>
              </a:rPr>
              <a:t>Emancipar Y organizar las relaciones del ser humano en sociedad</a:t>
            </a:r>
            <a:endParaRPr lang="es-ES" altLang="es-ES_tradnl" sz="800" i="1">
              <a:solidFill>
                <a:srgbClr val="0066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1" name="AutoShape 114"/>
          <p:cNvSpPr>
            <a:spLocks noChangeArrowheads="1"/>
          </p:cNvSpPr>
          <p:nvPr/>
        </p:nvSpPr>
        <p:spPr bwMode="auto">
          <a:xfrm>
            <a:off x="7826976" y="2074391"/>
            <a:ext cx="1296988" cy="9048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38100" cmpd="dbl">
            <a:solidFill>
              <a:srgbClr val="0000CC"/>
            </a:solidFill>
            <a:round/>
            <a:headEnd/>
            <a:tailEnd/>
          </a:ln>
        </p:spPr>
        <p:txBody>
          <a:bodyPr lIns="74432" tIns="37216" rIns="74432" bIns="37216" anchor="ctr"/>
          <a:lstStyle/>
          <a:p>
            <a:pPr algn="ctr" defTabSz="744538">
              <a:defRPr/>
            </a:pPr>
            <a:r>
              <a:rPr lang="es-CO" sz="800" b="1">
                <a:solidFill>
                  <a:srgbClr val="003399"/>
                </a:solidFill>
                <a:latin typeface="Candara" charset="0"/>
                <a:ea typeface="Candara" charset="0"/>
                <a:cs typeface="Candara" charset="0"/>
              </a:rPr>
              <a:t>MISIÓN:</a:t>
            </a:r>
          </a:p>
          <a:p>
            <a:pPr algn="ctr" defTabSz="744538">
              <a:defRPr/>
            </a:pPr>
            <a:r>
              <a:rPr lang="es-CO" sz="800" b="1" i="1">
                <a:solidFill>
                  <a:srgbClr val="003399"/>
                </a:solidFill>
                <a:latin typeface="Candara" charset="0"/>
                <a:ea typeface="Candara" charset="0"/>
                <a:cs typeface="Candara" charset="0"/>
              </a:rPr>
              <a:t>Adaptar, </a:t>
            </a:r>
            <a:r>
              <a:rPr lang="es-ES" sz="800" b="1" i="1">
                <a:solidFill>
                  <a:srgbClr val="003399"/>
                </a:solidFill>
                <a:latin typeface="Candara" charset="0"/>
                <a:ea typeface="Candara" charset="0"/>
                <a:cs typeface="Candara" charset="0"/>
              </a:rPr>
              <a:t>Innovar, y transformar dignamente la naturaleza.</a:t>
            </a:r>
          </a:p>
        </p:txBody>
      </p:sp>
      <p:sp>
        <p:nvSpPr>
          <p:cNvPr id="32" name="AutoShape 115"/>
          <p:cNvSpPr>
            <a:spLocks noChangeArrowheads="1"/>
          </p:cNvSpPr>
          <p:nvPr/>
        </p:nvSpPr>
        <p:spPr bwMode="auto">
          <a:xfrm>
            <a:off x="7826976" y="3371379"/>
            <a:ext cx="1295400" cy="952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CC"/>
              </a:gs>
              <a:gs pos="100000">
                <a:srgbClr val="FFFFFF"/>
              </a:gs>
            </a:gsLst>
            <a:lin ang="5400000" scaled="1"/>
          </a:gradFill>
          <a:ln w="57150" cmpd="thickThin">
            <a:solidFill>
              <a:srgbClr val="CC3300"/>
            </a:solidFill>
            <a:round/>
            <a:headEnd/>
            <a:tailEnd/>
          </a:ln>
        </p:spPr>
        <p:txBody>
          <a:bodyPr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 b="1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MISIÓN: </a:t>
            </a:r>
          </a:p>
          <a:p>
            <a:pPr algn="ctr"/>
            <a:r>
              <a:rPr lang="es-CO" altLang="es-ES_tradnl" sz="800" i="1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Comunicar mediante los diversos lenguajes para crear cultura.</a:t>
            </a:r>
            <a:endParaRPr lang="es-ES" altLang="es-ES_tradnl" sz="800" i="1">
              <a:solidFill>
                <a:srgbClr val="80008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3" name="Line 116"/>
          <p:cNvSpPr>
            <a:spLocks noChangeShapeType="1"/>
          </p:cNvSpPr>
          <p:nvPr/>
        </p:nvSpPr>
        <p:spPr bwMode="auto">
          <a:xfrm>
            <a:off x="7539639" y="2506191"/>
            <a:ext cx="2889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4" name="Line 117"/>
          <p:cNvSpPr>
            <a:spLocks noChangeShapeType="1"/>
          </p:cNvSpPr>
          <p:nvPr/>
        </p:nvSpPr>
        <p:spPr bwMode="auto">
          <a:xfrm>
            <a:off x="7539639" y="3874616"/>
            <a:ext cx="2889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5" name="Line 118"/>
          <p:cNvSpPr>
            <a:spLocks noChangeShapeType="1"/>
          </p:cNvSpPr>
          <p:nvPr/>
        </p:nvSpPr>
        <p:spPr bwMode="auto">
          <a:xfrm>
            <a:off x="7466614" y="5243041"/>
            <a:ext cx="2889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6" name="Line 120"/>
          <p:cNvSpPr>
            <a:spLocks noChangeShapeType="1"/>
          </p:cNvSpPr>
          <p:nvPr/>
        </p:nvSpPr>
        <p:spPr bwMode="auto">
          <a:xfrm>
            <a:off x="9195401" y="2524597"/>
            <a:ext cx="431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7" name="Line 122"/>
          <p:cNvSpPr>
            <a:spLocks noChangeShapeType="1"/>
          </p:cNvSpPr>
          <p:nvPr/>
        </p:nvSpPr>
        <p:spPr bwMode="auto">
          <a:xfrm>
            <a:off x="9195401" y="3803179"/>
            <a:ext cx="360363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8" name="Line 124"/>
          <p:cNvSpPr>
            <a:spLocks noChangeShapeType="1"/>
          </p:cNvSpPr>
          <p:nvPr/>
        </p:nvSpPr>
        <p:spPr bwMode="auto">
          <a:xfrm>
            <a:off x="9149107" y="5243041"/>
            <a:ext cx="447675" cy="158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9" name="WordArt 125"/>
          <p:cNvSpPr>
            <a:spLocks noChangeArrowheads="1" noChangeShapeType="1" noTextEdit="1"/>
          </p:cNvSpPr>
          <p:nvPr/>
        </p:nvSpPr>
        <p:spPr bwMode="auto">
          <a:xfrm>
            <a:off x="6026751" y="1498129"/>
            <a:ext cx="2592388" cy="21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1000" b="1" i="1" kern="1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Fundamento de las ciencias</a:t>
            </a:r>
          </a:p>
        </p:txBody>
      </p:sp>
      <p:sp>
        <p:nvSpPr>
          <p:cNvPr id="40" name="Text Box 131"/>
          <p:cNvSpPr txBox="1">
            <a:spLocks noChangeArrowheads="1"/>
          </p:cNvSpPr>
          <p:nvPr/>
        </p:nvSpPr>
        <p:spPr bwMode="auto">
          <a:xfrm>
            <a:off x="6026751" y="994891"/>
            <a:ext cx="2447925" cy="35215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_tradnl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Texto - Discernir</a:t>
            </a:r>
          </a:p>
        </p:txBody>
      </p:sp>
      <p:sp>
        <p:nvSpPr>
          <p:cNvPr id="41" name="AutoShape 119"/>
          <p:cNvSpPr>
            <a:spLocks noChangeArrowheads="1"/>
          </p:cNvSpPr>
          <p:nvPr/>
        </p:nvSpPr>
        <p:spPr bwMode="auto">
          <a:xfrm>
            <a:off x="9628789" y="2145829"/>
            <a:ext cx="1368425" cy="8651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38100" cmpd="dbl">
            <a:solidFill>
              <a:srgbClr val="0000CC"/>
            </a:solidFill>
            <a:round/>
            <a:headEnd/>
            <a:tailEnd/>
          </a:ln>
        </p:spPr>
        <p:txBody>
          <a:bodyPr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 b="1">
                <a:solidFill>
                  <a:srgbClr val="003399"/>
                </a:solidFill>
                <a:latin typeface="Candara" charset="0"/>
                <a:ea typeface="Candara" charset="0"/>
                <a:cs typeface="Candara" charset="0"/>
              </a:rPr>
              <a:t>PROPÓSITO: CREACIÓN</a:t>
            </a:r>
            <a:endParaRPr lang="es-CO" altLang="es-ES_tradnl" sz="800" b="1">
              <a:solidFill>
                <a:schemeClr val="accent1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" altLang="es-ES_tradnl" sz="80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altLang="es-ES_tradnl" sz="8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Crear vida plena que enfrente y alivie el sufrimiento humano.</a:t>
            </a:r>
          </a:p>
          <a:p>
            <a:pPr algn="ctr"/>
            <a:r>
              <a:rPr lang="es-CO" altLang="es-ES_tradnl" sz="800" b="1">
                <a:solidFill>
                  <a:schemeClr val="accent2"/>
                </a:solidFill>
                <a:latin typeface="Candara" charset="0"/>
                <a:ea typeface="Candara" charset="0"/>
                <a:cs typeface="Candara" charset="0"/>
              </a:rPr>
              <a:t>CIVILIZACIÓN </a:t>
            </a:r>
          </a:p>
        </p:txBody>
      </p:sp>
      <p:sp>
        <p:nvSpPr>
          <p:cNvPr id="42" name="AutoShape 121"/>
          <p:cNvSpPr>
            <a:spLocks noChangeArrowheads="1"/>
          </p:cNvSpPr>
          <p:nvPr/>
        </p:nvSpPr>
        <p:spPr bwMode="auto">
          <a:xfrm>
            <a:off x="9628789" y="3155479"/>
            <a:ext cx="1368425" cy="10969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CCC"/>
              </a:gs>
              <a:gs pos="100000">
                <a:srgbClr val="FFFFFF"/>
              </a:gs>
            </a:gsLst>
            <a:lin ang="5400000" scaled="1"/>
          </a:gradFill>
          <a:ln w="57150" cmpd="thickThin">
            <a:solidFill>
              <a:srgbClr val="CC3300"/>
            </a:solidFill>
            <a:round/>
            <a:headEnd/>
            <a:tailEnd/>
          </a:ln>
        </p:spPr>
        <p:txBody>
          <a:bodyPr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 b="1" dirty="0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PROPÓSITO: COMUNICACIÓN</a:t>
            </a:r>
          </a:p>
          <a:p>
            <a:pPr algn="ctr"/>
            <a:endParaRPr lang="es-CO" altLang="es-ES_tradnl" sz="800" b="1" dirty="0">
              <a:solidFill>
                <a:srgbClr val="80008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" altLang="es-ES_tradnl" sz="800" dirty="0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Emplear el lenguaje para crear relaciones más </a:t>
            </a:r>
            <a:r>
              <a:rPr lang="es-ES" altLang="es-ES_tradnl" sz="800" dirty="0" err="1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humanizadoras</a:t>
            </a:r>
            <a:r>
              <a:rPr lang="es-ES" altLang="es-ES_tradnl" sz="800" dirty="0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 que generen vida en abundancia</a:t>
            </a:r>
          </a:p>
          <a:p>
            <a:pPr algn="ctr"/>
            <a:r>
              <a:rPr lang="es-CO" altLang="es-ES_tradnl" sz="800" b="1" dirty="0">
                <a:solidFill>
                  <a:srgbClr val="800080"/>
                </a:solidFill>
                <a:latin typeface="Candara" charset="0"/>
                <a:ea typeface="Candara" charset="0"/>
                <a:cs typeface="Candara" charset="0"/>
              </a:rPr>
              <a:t>CULTURA</a:t>
            </a:r>
            <a:endParaRPr lang="es-ES" altLang="es-ES_tradnl" sz="800" b="1" dirty="0">
              <a:solidFill>
                <a:srgbClr val="80008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3" name="AutoShape 123"/>
          <p:cNvSpPr>
            <a:spLocks noChangeArrowheads="1"/>
          </p:cNvSpPr>
          <p:nvPr/>
        </p:nvSpPr>
        <p:spPr bwMode="auto">
          <a:xfrm>
            <a:off x="9628789" y="4811241"/>
            <a:ext cx="1439862" cy="9366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FF9900"/>
            </a:solidFill>
            <a:round/>
            <a:headEnd/>
            <a:tailEnd/>
          </a:ln>
        </p:spPr>
        <p:txBody>
          <a:bodyPr lIns="74432" tIns="37216" rIns="74432" bIns="37216" anchor="ctr"/>
          <a:lstStyle>
            <a:lvl1pPr defTabSz="7445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445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445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445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445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44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ES_tradnl" sz="800">
                <a:solidFill>
                  <a:srgbClr val="006600"/>
                </a:solidFill>
                <a:latin typeface="Candara" charset="0"/>
                <a:ea typeface="Candara" charset="0"/>
                <a:cs typeface="Candara" charset="0"/>
              </a:rPr>
              <a:t>PROPÓSITO: COMUNIDAD</a:t>
            </a:r>
          </a:p>
          <a:p>
            <a:pPr algn="ctr"/>
            <a:r>
              <a:rPr lang="es-ES" altLang="es-ES_tradnl" sz="8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promover una sociedad LIBRE, sin indiferencia ante el sufrimiento  de quienes nos rodean.</a:t>
            </a:r>
          </a:p>
          <a:p>
            <a:pPr algn="ctr"/>
            <a:r>
              <a:rPr lang="es-CO" altLang="es-ES_tradnl" sz="800" b="1">
                <a:solidFill>
                  <a:srgbClr val="008000"/>
                </a:solidFill>
                <a:latin typeface="Candara" charset="0"/>
                <a:ea typeface="Candara" charset="0"/>
                <a:cs typeface="Candara" charset="0"/>
              </a:rPr>
              <a:t>SOCIALIZACIÓN</a:t>
            </a:r>
          </a:p>
        </p:txBody>
      </p:sp>
      <p:sp>
        <p:nvSpPr>
          <p:cNvPr id="44" name="WordArt 126"/>
          <p:cNvSpPr>
            <a:spLocks noChangeArrowheads="1" noChangeShapeType="1" noTextEdit="1"/>
          </p:cNvSpPr>
          <p:nvPr/>
        </p:nvSpPr>
        <p:spPr bwMode="auto">
          <a:xfrm>
            <a:off x="9050939" y="1498129"/>
            <a:ext cx="2592387" cy="21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1000" b="1" i="1" kern="1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Proyecto de Dios sobre las ciencias</a:t>
            </a:r>
          </a:p>
        </p:txBody>
      </p:sp>
      <p:sp>
        <p:nvSpPr>
          <p:cNvPr id="45" name="Text Box 132"/>
          <p:cNvSpPr txBox="1">
            <a:spLocks noChangeArrowheads="1"/>
          </p:cNvSpPr>
          <p:nvPr/>
        </p:nvSpPr>
        <p:spPr bwMode="auto">
          <a:xfrm>
            <a:off x="9123964" y="994891"/>
            <a:ext cx="2245443" cy="35215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32" tIns="37216" rIns="74432" bIns="372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es-ES_tradnl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Pretexto - Responder</a:t>
            </a:r>
          </a:p>
        </p:txBody>
      </p:sp>
      <p:sp>
        <p:nvSpPr>
          <p:cNvPr id="46" name="AutoShape 144"/>
          <p:cNvSpPr>
            <a:spLocks noChangeArrowheads="1"/>
          </p:cNvSpPr>
          <p:nvPr/>
        </p:nvSpPr>
        <p:spPr bwMode="auto">
          <a:xfrm>
            <a:off x="11067064" y="2218854"/>
            <a:ext cx="215900" cy="3529012"/>
          </a:xfrm>
          <a:prstGeom prst="chevron">
            <a:avLst>
              <a:gd name="adj" fmla="val 69116"/>
            </a:avLst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7" name="WordArt 145"/>
          <p:cNvSpPr>
            <a:spLocks noChangeArrowheads="1" noChangeShapeType="1" noTextEdit="1"/>
          </p:cNvSpPr>
          <p:nvPr/>
        </p:nvSpPr>
        <p:spPr bwMode="auto">
          <a:xfrm rot="16200000">
            <a:off x="9861358" y="3784922"/>
            <a:ext cx="3240088" cy="2508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3600" b="1" kern="10" normalizeH="1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HUMANIZACIÓN</a:t>
            </a:r>
          </a:p>
        </p:txBody>
      </p:sp>
      <p:sp>
        <p:nvSpPr>
          <p:cNvPr id="48" name="Text Box 137"/>
          <p:cNvSpPr txBox="1">
            <a:spLocks noChangeArrowheads="1"/>
          </p:cNvSpPr>
          <p:nvPr/>
        </p:nvSpPr>
        <p:spPr bwMode="auto">
          <a:xfrm>
            <a:off x="2966050" y="6230016"/>
            <a:ext cx="8569325" cy="596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_tradnl" sz="1100" b="1" dirty="0">
                <a:solidFill>
                  <a:srgbClr val="FFFF00"/>
                </a:solidFill>
                <a:latin typeface="Candara" charset="0"/>
                <a:ea typeface="Candara" charset="0"/>
                <a:cs typeface="Candara" charset="0"/>
                <a:hlinkClick r:id="rId4" invalidUrl="file://localhost/Volumes/OSCAR PEREZ/Oscar A. P%C3%A9rez Sayago/2. BIBLIOTECA/1. IGLESIA/1. EVANGELIZACI%C3%93N/1. PASTORAL/1. PASTORAL EDUCATIVA/1. PASTORAL EDUCATIVA/BIBLIOTECA/7. VIDEOS/Papa Francisco y los desaf%C3%ADos.mov" action="ppaction://hlinkfile"/>
              </a:rPr>
              <a:t>DESAFÍO</a:t>
            </a:r>
            <a:r>
              <a:rPr lang="es-ES" altLang="es-ES_tradnl" sz="1100" b="1" dirty="0">
                <a:solidFill>
                  <a:srgbClr val="FFFF00"/>
                </a:solidFill>
                <a:latin typeface="Candara" charset="0"/>
                <a:ea typeface="Candara" charset="0"/>
                <a:cs typeface="Candara" charset="0"/>
                <a:hlinkClick r:id="rId5"/>
              </a:rPr>
              <a:t>:</a:t>
            </a:r>
            <a:r>
              <a:rPr lang="es-ES" altLang="es-ES_tradnl" sz="1100" b="1" dirty="0">
                <a:solidFill>
                  <a:srgbClr val="FFFF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altLang="es-ES_tradnl" sz="1100" b="1" dirty="0">
                <a:latin typeface="Candara" charset="0"/>
                <a:ea typeface="Candara" charset="0"/>
                <a:cs typeface="Candara" charset="0"/>
              </a:rPr>
              <a:t>Convertir la ciencia en sabiduría para </a:t>
            </a:r>
            <a:r>
              <a:rPr lang="es-ES" altLang="es-ES_tradnl" sz="1100" b="1" dirty="0" smtClean="0">
                <a:latin typeface="Candara" charset="0"/>
                <a:ea typeface="Candara" charset="0"/>
                <a:cs typeface="Candara" charset="0"/>
              </a:rPr>
              <a:t>humanizar nuestra sociedad.</a:t>
            </a:r>
            <a:endParaRPr lang="es-ES" altLang="es-ES_tradnl" sz="1100" b="1" dirty="0"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" altLang="es-ES_tradnl" sz="1100" b="1" dirty="0">
                <a:latin typeface="Candara" charset="0"/>
                <a:ea typeface="Candara" charset="0"/>
                <a:cs typeface="Candara" charset="0"/>
              </a:rPr>
              <a:t>Un nuevo modelo de persona con entrañas de misericordia, un nuevo modelo de sociedad, solidaria, sin indiferencia, una nueva creación.   Lucas 10, 25-37   </a:t>
            </a:r>
            <a:r>
              <a:rPr lang="es-ES" altLang="es-ES_tradnl" sz="1100" b="1" dirty="0">
                <a:solidFill>
                  <a:srgbClr val="FFFF00"/>
                </a:solidFill>
                <a:latin typeface="Candara" charset="0"/>
                <a:ea typeface="Candara" charset="0"/>
                <a:cs typeface="Candara" charset="0"/>
              </a:rPr>
              <a:t>Espiritualidad del Buen Samaritano.</a:t>
            </a:r>
          </a:p>
        </p:txBody>
      </p:sp>
      <p:sp>
        <p:nvSpPr>
          <p:cNvPr id="49" name="Text Box 104"/>
          <p:cNvSpPr txBox="1">
            <a:spLocks noChangeArrowheads="1"/>
          </p:cNvSpPr>
          <p:nvPr/>
        </p:nvSpPr>
        <p:spPr bwMode="auto">
          <a:xfrm rot="16200000">
            <a:off x="1003901" y="3881148"/>
            <a:ext cx="3671888" cy="20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4432" tIns="37216" rIns="74432" bIns="372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40000"/>
              </a:spcBef>
            </a:pPr>
            <a:r>
              <a:rPr lang="es-ES" altLang="es-ES_tradnl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 charset="0"/>
                <a:ea typeface="Candara" charset="0"/>
                <a:cs typeface="Candara" charset="0"/>
              </a:rPr>
              <a:t>PROBLEMAS EN LA CULTURA ESCOLAR</a:t>
            </a:r>
          </a:p>
        </p:txBody>
      </p:sp>
      <p:sp>
        <p:nvSpPr>
          <p:cNvPr id="50" name="WordArt 125"/>
          <p:cNvSpPr>
            <a:spLocks noChangeArrowheads="1" noChangeShapeType="1" noTextEdit="1"/>
          </p:cNvSpPr>
          <p:nvPr/>
        </p:nvSpPr>
        <p:spPr bwMode="auto">
          <a:xfrm>
            <a:off x="2737966" y="1410799"/>
            <a:ext cx="2951163" cy="428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1000" b="1" i="1" kern="10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Algunas heridas  que  la escuela católica debe tener </a:t>
            </a:r>
          </a:p>
          <a:p>
            <a:pPr algn="ctr"/>
            <a:r>
              <a:rPr lang="es-ES_tradnl" sz="1000" b="1" i="1" kern="10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en cuenta a la hora de construir el currículo</a:t>
            </a:r>
            <a:endParaRPr lang="es-ES_tradnl" sz="1000" b="1" i="1" kern="10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1" name="Text Box 88"/>
          <p:cNvSpPr txBox="1">
            <a:spLocks noChangeArrowheads="1"/>
          </p:cNvSpPr>
          <p:nvPr/>
        </p:nvSpPr>
        <p:spPr bwMode="auto">
          <a:xfrm>
            <a:off x="3002564" y="4071466"/>
            <a:ext cx="792162" cy="32138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8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problema ético</a:t>
            </a:r>
          </a:p>
        </p:txBody>
      </p:sp>
      <p:sp>
        <p:nvSpPr>
          <p:cNvPr id="52" name="Text Box 89"/>
          <p:cNvSpPr txBox="1">
            <a:spLocks noChangeArrowheads="1"/>
          </p:cNvSpPr>
          <p:nvPr/>
        </p:nvSpPr>
        <p:spPr bwMode="auto">
          <a:xfrm>
            <a:off x="3008914" y="3279304"/>
            <a:ext cx="785812" cy="32138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8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problema político</a:t>
            </a:r>
          </a:p>
        </p:txBody>
      </p:sp>
      <p:sp>
        <p:nvSpPr>
          <p:cNvPr id="53" name="Text Box 90"/>
          <p:cNvSpPr txBox="1">
            <a:spLocks noChangeArrowheads="1"/>
          </p:cNvSpPr>
          <p:nvPr/>
        </p:nvSpPr>
        <p:spPr bwMode="auto">
          <a:xfrm>
            <a:off x="3002564" y="1909291"/>
            <a:ext cx="792162" cy="290602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problema económico</a:t>
            </a:r>
          </a:p>
        </p:txBody>
      </p:sp>
      <p:sp>
        <p:nvSpPr>
          <p:cNvPr id="54" name="Text Box 91"/>
          <p:cNvSpPr txBox="1">
            <a:spLocks noChangeArrowheads="1"/>
          </p:cNvSpPr>
          <p:nvPr/>
        </p:nvSpPr>
        <p:spPr bwMode="auto">
          <a:xfrm>
            <a:off x="3002564" y="5438304"/>
            <a:ext cx="792162" cy="32138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8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problema religioso</a:t>
            </a:r>
          </a:p>
        </p:txBody>
      </p:sp>
      <p:sp>
        <p:nvSpPr>
          <p:cNvPr id="55" name="Text Box 92"/>
          <p:cNvSpPr txBox="1">
            <a:spLocks noChangeArrowheads="1"/>
          </p:cNvSpPr>
          <p:nvPr/>
        </p:nvSpPr>
        <p:spPr bwMode="auto">
          <a:xfrm>
            <a:off x="3002564" y="2620491"/>
            <a:ext cx="787400" cy="32138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8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problema social</a:t>
            </a:r>
          </a:p>
        </p:txBody>
      </p:sp>
      <p:sp>
        <p:nvSpPr>
          <p:cNvPr id="56" name="Text Box 93"/>
          <p:cNvSpPr txBox="1">
            <a:spLocks noChangeArrowheads="1"/>
          </p:cNvSpPr>
          <p:nvPr/>
        </p:nvSpPr>
        <p:spPr bwMode="auto">
          <a:xfrm>
            <a:off x="3002564" y="4789016"/>
            <a:ext cx="792162" cy="32138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8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problema ecológico</a:t>
            </a:r>
          </a:p>
        </p:txBody>
      </p:sp>
      <p:sp>
        <p:nvSpPr>
          <p:cNvPr id="57" name="Text Box 94"/>
          <p:cNvSpPr txBox="1">
            <a:spLocks noChangeArrowheads="1"/>
          </p:cNvSpPr>
          <p:nvPr/>
        </p:nvSpPr>
        <p:spPr bwMode="auto">
          <a:xfrm>
            <a:off x="3866164" y="3812704"/>
            <a:ext cx="1368425" cy="617537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Estilo de vida “Ligth” – Consumismo, individualismo, nihilismo, relativismo- que niega el valor fundamental:     </a:t>
            </a:r>
            <a:r>
              <a:rPr lang="es-ES" altLang="es-ES_tradnl" sz="7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La Persona Humana.</a:t>
            </a:r>
          </a:p>
        </p:txBody>
      </p:sp>
      <p:sp>
        <p:nvSpPr>
          <p:cNvPr id="58" name="Text Box 95"/>
          <p:cNvSpPr txBox="1">
            <a:spLocks noChangeArrowheads="1"/>
          </p:cNvSpPr>
          <p:nvPr/>
        </p:nvSpPr>
        <p:spPr bwMode="auto">
          <a:xfrm>
            <a:off x="3866164" y="3160241"/>
            <a:ext cx="1368425" cy="398324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Modelos que usan el poder para favorecer intereses particulares, y no al servicio del  bien común.</a:t>
            </a:r>
          </a:p>
        </p:txBody>
      </p:sp>
      <p:sp>
        <p:nvSpPr>
          <p:cNvPr id="59" name="Text Box 96"/>
          <p:cNvSpPr txBox="1">
            <a:spLocks noChangeArrowheads="1"/>
          </p:cNvSpPr>
          <p:nvPr/>
        </p:nvSpPr>
        <p:spPr bwMode="auto">
          <a:xfrm>
            <a:off x="3866164" y="1929929"/>
            <a:ext cx="1368425" cy="411162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Modelo neoliberal que pone a las personas en función de la economía.</a:t>
            </a: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3866164" y="2579216"/>
            <a:ext cx="1368425" cy="4048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Imposibilidad de construir  una </a:t>
            </a:r>
            <a:r>
              <a:rPr lang="es-ES" altLang="es-ES_tradnl" sz="7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 charset="0"/>
                <a:ea typeface="Candara" charset="0"/>
                <a:cs typeface="Candara" charset="0"/>
              </a:rPr>
              <a:t>sociedad</a:t>
            </a: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solidaria, sin indiferencia.</a:t>
            </a:r>
          </a:p>
        </p:txBody>
      </p:sp>
      <p:sp>
        <p:nvSpPr>
          <p:cNvPr id="61" name="Text Box 98"/>
          <p:cNvSpPr txBox="1">
            <a:spLocks noChangeArrowheads="1"/>
          </p:cNvSpPr>
          <p:nvPr/>
        </p:nvSpPr>
        <p:spPr bwMode="auto">
          <a:xfrm>
            <a:off x="3866164" y="4573116"/>
            <a:ext cx="1368425" cy="61753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74432" tIns="37216" rIns="74432" bIns="37216"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Efecto invernadero que está poniendo  en riesgo  la bio-sostenibilidad de los ecosistemas del planeta, y los de nuestro propio entorno.</a:t>
            </a:r>
          </a:p>
        </p:txBody>
      </p:sp>
      <p:sp>
        <p:nvSpPr>
          <p:cNvPr id="62" name="Text Box 103"/>
          <p:cNvSpPr txBox="1">
            <a:spLocks noChangeArrowheads="1"/>
          </p:cNvSpPr>
          <p:nvPr/>
        </p:nvSpPr>
        <p:spPr bwMode="auto">
          <a:xfrm>
            <a:off x="3866164" y="5346229"/>
            <a:ext cx="1368425" cy="630942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ES_tradnl" sz="70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 creyente se convierte en “cliente”, la institución religiosa en empresa de mercado, </a:t>
            </a:r>
            <a:r>
              <a:rPr lang="es-ES" altLang="es-ES_tradnl" sz="7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no hay experiencia de fe en comunidad.</a:t>
            </a:r>
            <a:endParaRPr lang="es-ES" altLang="es-ES_tradnl" sz="70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3" name="AutoShape 106"/>
          <p:cNvSpPr>
            <a:spLocks noChangeArrowheads="1"/>
          </p:cNvSpPr>
          <p:nvPr/>
        </p:nvSpPr>
        <p:spPr bwMode="auto">
          <a:xfrm>
            <a:off x="3291489" y="2361729"/>
            <a:ext cx="214312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70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4" name="AutoShape 107"/>
          <p:cNvSpPr>
            <a:spLocks noChangeArrowheads="1"/>
          </p:cNvSpPr>
          <p:nvPr/>
        </p:nvSpPr>
        <p:spPr bwMode="auto">
          <a:xfrm>
            <a:off x="3293076" y="3011016"/>
            <a:ext cx="214313" cy="1444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70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5" name="AutoShape 108"/>
          <p:cNvSpPr>
            <a:spLocks noChangeArrowheads="1"/>
          </p:cNvSpPr>
          <p:nvPr/>
        </p:nvSpPr>
        <p:spPr bwMode="auto">
          <a:xfrm>
            <a:off x="3293076" y="3780954"/>
            <a:ext cx="214313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70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6" name="AutoShape 109"/>
          <p:cNvSpPr>
            <a:spLocks noChangeArrowheads="1"/>
          </p:cNvSpPr>
          <p:nvPr/>
        </p:nvSpPr>
        <p:spPr bwMode="auto">
          <a:xfrm>
            <a:off x="3293076" y="4501679"/>
            <a:ext cx="214313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70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7" name="AutoShape 110"/>
          <p:cNvSpPr>
            <a:spLocks noChangeArrowheads="1"/>
          </p:cNvSpPr>
          <p:nvPr/>
        </p:nvSpPr>
        <p:spPr bwMode="auto">
          <a:xfrm>
            <a:off x="3293076" y="5222404"/>
            <a:ext cx="214313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>
            <a:lvl1pPr defTabSz="1120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20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20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20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20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207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_tradnl" altLang="es-ES_tradnl" sz="70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8" name="Text Box 140"/>
          <p:cNvSpPr txBox="1">
            <a:spLocks noChangeArrowheads="1"/>
          </p:cNvSpPr>
          <p:nvPr/>
        </p:nvSpPr>
        <p:spPr bwMode="auto">
          <a:xfrm>
            <a:off x="6764100" y="5862661"/>
            <a:ext cx="3583032" cy="276999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altLang="es-ES_tradnl" sz="12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Caminando hacia la humanización del conocimiento</a:t>
            </a:r>
          </a:p>
        </p:txBody>
      </p:sp>
      <p:sp>
        <p:nvSpPr>
          <p:cNvPr id="69" name="Rectángulo 68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</p:spTree>
    <p:extLst>
      <p:ext uri="{BB962C8B-B14F-4D97-AF65-F5344CB8AC3E}">
        <p14:creationId xmlns:p14="http://schemas.microsoft.com/office/powerpoint/2010/main" val="8461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/>
      <p:bldP spid="48" grpId="0" animBg="1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38" y="1336976"/>
            <a:ext cx="293769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659395" y="1089744"/>
            <a:ext cx="6386830" cy="1503362"/>
          </a:xfrm>
          <a:prstGeom prst="rect">
            <a:avLst/>
          </a:prstGeom>
          <a:gradFill rotWithShape="1">
            <a:gsLst>
              <a:gs pos="0">
                <a:srgbClr val="E5FFE5"/>
              </a:gs>
              <a:gs pos="50000">
                <a:srgbClr val="E5FFE5">
                  <a:gamma/>
                  <a:tint val="28627"/>
                  <a:invGamma/>
                </a:srgbClr>
              </a:gs>
              <a:gs pos="100000">
                <a:srgbClr val="E5FFE5"/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00FF00">
                <a:alpha val="50000"/>
              </a:srgbClr>
            </a:outerShdw>
          </a:effectLst>
        </p:spPr>
        <p:txBody>
          <a:bodyPr/>
          <a:lstStyle/>
          <a:p>
            <a:pPr algn="just"/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Ciencias Naturales: </a:t>
            </a:r>
            <a:r>
              <a:rPr lang="es-ES" altLang="es-ES_tradnl" sz="1600" b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CREACIÓN - </a:t>
            </a:r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Transformar</a:t>
            </a:r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la Naturaleza según el Proyecto del Dios de la Vida, continuar creando, producir civilización </a:t>
            </a:r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adaptar</a:t>
            </a:r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la Naturaleza para una vida mejor.  Superar el caos para poner vida plena.  </a:t>
            </a:r>
          </a:p>
          <a:p>
            <a:pPr algn="ctr"/>
            <a:r>
              <a:rPr lang="es-ES" altLang="es-ES_tradnl" sz="1600" b="1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Ayudar a construir personas</a:t>
            </a:r>
            <a:r>
              <a:rPr lang="es-ES" altLang="es-ES_tradnl" sz="1600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altLang="es-ES_tradnl" sz="1600" b="1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con capacidad de cambio, de creatividad, de transformación</a:t>
            </a:r>
            <a:r>
              <a:rPr lang="es-ES" altLang="es-ES_tradnl" sz="1600" b="1" i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" altLang="es-ES_tradnl" sz="1600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38" y="3262613"/>
            <a:ext cx="293769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59394" y="2768451"/>
            <a:ext cx="6386831" cy="1871663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99">
                  <a:gamma/>
                  <a:tint val="19216"/>
                  <a:invGamma/>
                </a:srgbClr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FFCC00">
                <a:alpha val="50000"/>
              </a:srgbClr>
            </a:outerShdw>
          </a:effectLst>
        </p:spPr>
        <p:txBody>
          <a:bodyPr/>
          <a:lstStyle/>
          <a:p>
            <a:pPr algn="just"/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Ciencias Humanas: HUMANIZACIÓN:  </a:t>
            </a:r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Interpretar para saber </a:t>
            </a:r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comunicar.  </a:t>
            </a:r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Personas capaces de lenguaje, de argumentación, de razón, de diálogo, de relación, de convivencia humana.</a:t>
            </a:r>
          </a:p>
          <a:p>
            <a:pPr algn="just"/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Símbolos, mitos, fonemas, grafemas, ritos, arte, folklor, estética, drama, literatura, poética, narrativa.  </a:t>
            </a:r>
          </a:p>
          <a:p>
            <a:pPr algn="ctr"/>
            <a:r>
              <a:rPr lang="es-ES" altLang="es-ES_tradnl" sz="1600" b="1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Ayudar a construir personas</a:t>
            </a:r>
            <a:r>
              <a:rPr lang="es-ES" altLang="es-ES_tradnl" sz="1600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altLang="es-ES_tradnl" sz="1600" b="1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dialogantes, respetuosas, tolerantes, misericordiosas, creadoras de cultura</a:t>
            </a:r>
            <a:r>
              <a:rPr lang="es-ES" altLang="es-ES_tradnl" sz="1600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endParaRPr lang="es-ES" altLang="es-ES_tradnl" sz="1600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36" y="5360044"/>
            <a:ext cx="2937691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659394" y="4983463"/>
            <a:ext cx="6386831" cy="1750969"/>
          </a:xfrm>
          <a:prstGeom prst="rect">
            <a:avLst/>
          </a:prstGeom>
          <a:gradFill rotWithShape="1">
            <a:gsLst>
              <a:gs pos="0">
                <a:srgbClr val="CDF5FF">
                  <a:gamma/>
                  <a:tint val="41176"/>
                  <a:invGamma/>
                </a:srgbClr>
              </a:gs>
              <a:gs pos="50000">
                <a:srgbClr val="CDF5FF"/>
              </a:gs>
              <a:gs pos="100000">
                <a:srgbClr val="CDF5FF">
                  <a:gamma/>
                  <a:tint val="41176"/>
                  <a:invGamma/>
                </a:srgbClr>
              </a:gs>
            </a:gsLst>
            <a:lin ang="5400000" scaled="1"/>
          </a:gradFill>
          <a:ln w="9525">
            <a:solidFill>
              <a:srgbClr val="00CCFF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00CCFF">
                <a:alpha val="50000"/>
              </a:srgbClr>
            </a:outerShdw>
          </a:effectLst>
        </p:spPr>
        <p:txBody>
          <a:bodyPr/>
          <a:lstStyle/>
          <a:p>
            <a:pPr algn="just"/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Ciencias Sociales: </a:t>
            </a:r>
            <a:r>
              <a:rPr lang="es-ES" altLang="es-ES_tradnl" sz="1600" b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SOCIALIZACIÓN </a:t>
            </a:r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- COMUNIDAD  </a:t>
            </a:r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pPr algn="just"/>
            <a:r>
              <a:rPr lang="es-ES" altLang="es-ES_tradnl" sz="1600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Ir creando sociedades de alguna manera libres, donde se aprenda a respetar el derecho del otro y de la otra, donde se luche contra el no acaparamiento, el monopolio, sociedades de estructuras justas, participativas, igualitarias.</a:t>
            </a:r>
          </a:p>
          <a:p>
            <a:pPr algn="ctr"/>
            <a:r>
              <a:rPr lang="es-ES" altLang="es-ES_tradnl" sz="1600" b="1" i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Ayudar a construir personas de carácter crítico, analítico, responsable,  comunitario, justo, participativo, incluyente, democrático</a:t>
            </a:r>
            <a:r>
              <a:rPr lang="es-ES" altLang="es-ES_tradnl" sz="1600" b="1" i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" altLang="es-ES_tradnl" sz="1600" dirty="0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  <a:endParaRPr lang="es-ES_tradnl" sz="28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318793"/>
              </p:ext>
            </p:extLst>
          </p:nvPr>
        </p:nvGraphicFramePr>
        <p:xfrm>
          <a:off x="2731229" y="1136821"/>
          <a:ext cx="9108304" cy="4994511"/>
        </p:xfrm>
        <a:graphic>
          <a:graphicData uri="http://schemas.openxmlformats.org/drawingml/2006/table">
            <a:tbl>
              <a:tblPr/>
              <a:tblGrid>
                <a:gridCol w="1867244"/>
                <a:gridCol w="3149213"/>
                <a:gridCol w="4091847"/>
              </a:tblGrid>
              <a:tr h="843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89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Su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función: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educar en el sentido histórico crítico.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Ruptura epistemológica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toma como eje el presente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no el pasado.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Desde el hoy miramos  alrededor, al pasado y al futuro.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Suscitar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hacer crecer la conciencia de ser sujetos históricos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asumir la 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responsabilidad histórica en lo local, lo  nacional y global: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compromiso político.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judeocristianismo confiesa el carácter histórico de la revelación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La historia humana en el lugar  en donde se está realizando el plan de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Dios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Signos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los tiempos y de los lugares.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cristianismo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profético presenta una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visión crítica, optimista, esperanzadora y utópica de la historia.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Iglesia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Llamada a ser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sacramento, 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signo e instrumento para la construcción del Reino en la historia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</a:t>
                      </a:r>
                      <a:endParaRPr kumimoji="0" lang="es-CO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ES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4" invalidUrl="file://localhost/Volumes/OSCAR PEREZ/Oscar A. P%C3%A9rez Sayago/2. BIBLIOTECA/1. IGLESIA/1. EVANGELIZACI%C3%93N/1. PASTORAL/1. PASTORAL EDUCATIVA/1. PASTORAL EDUCATIVA/BIBLIOTECA/7. VIDEOS/Cambiar el mundo.mp4" action="ppaction://hlinkfile"/>
                        </a:rPr>
                        <a:t>Cambiar el mundo</a:t>
                      </a:r>
                      <a:endParaRPr kumimoji="0" lang="es-CO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76045"/>
              </p:ext>
            </p:extLst>
          </p:nvPr>
        </p:nvGraphicFramePr>
        <p:xfrm>
          <a:off x="2524538" y="1172727"/>
          <a:ext cx="9521686" cy="5410200"/>
        </p:xfrm>
        <a:graphic>
          <a:graphicData uri="http://schemas.openxmlformats.org/drawingml/2006/table">
            <a:tbl>
              <a:tblPr/>
              <a:tblGrid>
                <a:gridCol w="1800327"/>
                <a:gridCol w="4423634"/>
                <a:gridCol w="3297725"/>
              </a:tblGrid>
              <a:tr h="820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389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Antropogeografía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cuyo eje y centro articulador es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garantizar la vida plena de las personas, de los 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pueblos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de la humanidad.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Cambio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época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la 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globalización -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todos 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relacionados.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1989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globalización capitalista neoliberal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unipolar, mercadocéntrica norcéntrica asimétrica y desde arriba.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Fe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esperanza de que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“otro mundo es 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posible”.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Conciencia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responsabilidad 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crear nuevos paradigmas del existir y coexistir humanos.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Primado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humanismo, de la ética y de la política.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Globalización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desde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abajo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desde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adentro.</a:t>
                      </a:r>
                      <a:r>
                        <a:rPr kumimoji="0" lang="es-E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ES" altLang="es-ES_tradn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cielo y la tierra tienen un carácter sagrado: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creación es el primer acto y el inicio de la Historia de la Salvación: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“Y vio Dios que todo estaba muy bien”. </a:t>
                      </a: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(Gn 1,31)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humanidad recibe el mandato de Dios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ser cocreadora del mundo y ecóloga de la creación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para hacer del mundo un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lugar habitable y feliz para todos y todas: </a:t>
                      </a:r>
                      <a:r>
                        <a:rPr kumimoji="0" lang="es-CO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creación de cielos nuevos y tierra nueva donde habite la justicia.( 2P 3,13).</a:t>
                      </a:r>
                      <a:r>
                        <a:rPr kumimoji="0" lang="es-ES" altLang="zh-TW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ES" altLang="es-ES_tradn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4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807724"/>
              </p:ext>
            </p:extLst>
          </p:nvPr>
        </p:nvGraphicFramePr>
        <p:xfrm>
          <a:off x="2604049" y="1149179"/>
          <a:ext cx="9362663" cy="5438208"/>
        </p:xfrm>
        <a:graphic>
          <a:graphicData uri="http://schemas.openxmlformats.org/drawingml/2006/table">
            <a:tbl>
              <a:tblPr/>
              <a:tblGrid>
                <a:gridCol w="1849754"/>
                <a:gridCol w="4349578"/>
                <a:gridCol w="3163331"/>
              </a:tblGrid>
              <a:tr h="9576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389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Atrévete pensar por ti mismo”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despertar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espíritu crítico y la actitud pensante y autónoma.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Cada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persona es un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“filósofo”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que va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construyendo su propia visión del mundo y del ser humano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cosmovisión y antropología.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Los filósofos no han hecho más que interpretar el mundo de diversos modos, pero de lo que se trata es de transformarlo”. 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Aprender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 ser y aprender a convivir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la axiología.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Pregunta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sobre el fundamento y el sentido último de la vida.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Pregunta  acerca de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Dios. 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revelación cristiana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da una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nueva luz a la persona en la búsqueda de su humanidad: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“Cristo, en la misma revelación del misterio del Padre y de su amor, manifiesta plenamente el hombre al propio hombre y le descubre la sublimidad de su vocación.” (GS No. 22)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Consenso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ético-moral en lo fundamental: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los valores evangélicos.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E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s-E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¿Y si nos levantamos?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7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87897"/>
              </p:ext>
            </p:extLst>
          </p:nvPr>
        </p:nvGraphicFramePr>
        <p:xfrm>
          <a:off x="2687981" y="1019433"/>
          <a:ext cx="9170086" cy="5752035"/>
        </p:xfrm>
        <a:graphic>
          <a:graphicData uri="http://schemas.openxmlformats.org/drawingml/2006/table">
            <a:tbl>
              <a:tblPr/>
              <a:tblGrid>
                <a:gridCol w="2200876"/>
                <a:gridCol w="3056537"/>
                <a:gridCol w="3912673"/>
              </a:tblGrid>
              <a:tr h="7350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732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CIENCIAS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FISICAS 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EXACTAS </a:t>
                      </a:r>
                      <a:endParaRPr kumimoji="0" lang="es-E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Superación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la mentalidad positivista, pragmatista y materialista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observación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y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contemplación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de la naturaleza y la creación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suscita una reacción de maravilla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que desemboca en lo sagrado.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E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endParaRPr kumimoji="0" lang="es-ES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endParaRPr kumimoji="0" lang="es-ES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None/>
                        <a:tabLst/>
                      </a:pPr>
                      <a:endParaRPr kumimoji="0" lang="es-ES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None/>
                        <a:tabLst/>
                      </a:pPr>
                      <a:endParaRPr kumimoji="0" lang="es-ES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4" invalidUrl="file://localhost/Volumes/OSCAR PEREZ/Oscar A. P%C3%A9rez Sayago/2. BIBLIOTECA/1. IGLESIA/1. EVANGELIZACI%C3%93N/1. PASTORAL/1. PASTORAL EDUCATIVA/1. PASTORAL EDUCATIVA/BIBLIOTECA/7. VIDEOS/Nativos digitales. Nuevas tecnolog%C3%ADas bajo el brazo.mp4" action="ppaction://hlinkfile"/>
                        </a:rPr>
                        <a:t>Nativos digitales. Nuevas tecnologías bajo el brazo.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asombro frente al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orden, las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maravillas y armonía del universo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lleva 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descubrir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acción creadora, la sabiduría y el amor infinito de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Dios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(Rom 1, 20). 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ciencia y la tecnología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ser humano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realiza la misión de ser cocreador del mundo.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Tecnología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muestra </a:t>
                      </a:r>
                      <a:r>
                        <a:rPr kumimoji="0" lang="es-CO" altLang="zh-TW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cómo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está hecho y </a:t>
                      </a:r>
                      <a:r>
                        <a:rPr kumimoji="0" lang="es-CO" altLang="zh-TW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cómo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funciona el mundo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pero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no muestra cual es su sentido  profundo y el para qué fundamentales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lo da el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sentido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humanista, religioso  y ético. 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5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663112"/>
              </p:ext>
            </p:extLst>
          </p:nvPr>
        </p:nvGraphicFramePr>
        <p:xfrm>
          <a:off x="2692400" y="1167714"/>
          <a:ext cx="9231870" cy="5575618"/>
        </p:xfrm>
        <a:graphic>
          <a:graphicData uri="http://schemas.openxmlformats.org/drawingml/2006/table">
            <a:tbl>
              <a:tblPr/>
              <a:tblGrid>
                <a:gridCol w="1970395"/>
                <a:gridCol w="3640946"/>
                <a:gridCol w="3620529"/>
              </a:tblGrid>
              <a:tr h="820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389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CASTELLANA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LITERATURA 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lenguaje es expresión del conocimiento y del pensamiento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y un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mediación para la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comunicación.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Desde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punto de vista de las culturas, 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lenguaje es el universo simbólico más rico y complejo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mediante  el cual se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expresa y comunica la cosmovisión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sistema de imaginarios colectivos y personales. </a:t>
                      </a:r>
                      <a:endParaRPr kumimoji="0" lang="es-CO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drama de la incomunicación y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elanalfabetismo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Propósito de recuperar la palabra: decir, contra-decir,  pre-decir.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q"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Palabra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tiene un profundo e incomparable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sentido religioso dentro del judeocristinismo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el “dabar” de la creación, “los cielos y la tierra narran la gloria de Dios”, la palabra profética, “la Palabra que se hace carne”, los signos de los tiempos y de los lugares; el testimonio de la comunidad cristiana;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Sagrada Escritura: revelan y comunican a Dios y con Dios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Misión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profética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cristiano y de las iglesias: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palabra-testimonio.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833673"/>
              </p:ext>
            </p:extLst>
          </p:nvPr>
        </p:nvGraphicFramePr>
        <p:xfrm>
          <a:off x="2694159" y="1031789"/>
          <a:ext cx="9182443" cy="5833872"/>
        </p:xfrm>
        <a:graphic>
          <a:graphicData uri="http://schemas.openxmlformats.org/drawingml/2006/table">
            <a:tbl>
              <a:tblPr/>
              <a:tblGrid>
                <a:gridCol w="1916672"/>
                <a:gridCol w="3836184"/>
                <a:gridCol w="3429587"/>
              </a:tblGrid>
              <a:tr h="820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3389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FORMACIÓN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 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Toda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relación y comunicación humana es simbólica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El “símbolo”: una realidad visible, tangible, que evoca y hace presente otra realidad invisible o una experiencia originante.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arte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es 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expresión simbólica más elevada y sublime del ser humano.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arte es: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MX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-  una experiencia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-  una revelación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-  un alimento del espíritu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-  un compromiso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-  un sacramento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-  un interrogante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arte cristiano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 un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“lugar teológico” que expresa y significa simbólicamente la experiencia cristiana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vivida (realidad teologal), la experiencia reflexionada (teología) y la experiencia celebrada (liturgia).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arte religioso cristiano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(la música, la literatura, la arquitectura, la pintura, la escultura, la danza, el cine) no sólo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manifiesta y expresa la fe sino que lleva a interiorizarla y profundizarla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ES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4" invalidUrl="file://localhost/Volumes/OSCAR PEREZ/Oscar A. P%C3%A9rez Sayago/2. BIBLIOTECA/1. IGLESIA/1. EVANGELIZACI%C3%93N/1. PASTORAL/1. PASTORAL EDUCATIVA/1. PASTORAL EDUCATIVA/BIBLIOTECA/7. VIDEOS/Diarios de la Calle. Visita al museo.mp4" action="ppaction://hlinkfile"/>
                        </a:rPr>
                        <a:t>Diarios de la calle. </a:t>
                      </a:r>
                      <a:endParaRPr kumimoji="0" lang="es-ES" altLang="es-ES_trad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  <a:hlinkClick r:id="rId5" invalidUrl="file://localhost\Volumes\OSCAR PEREZ\Oscar A. P%C3%A9rez Sayago\2. BIBLIOTECA\1. IGLESIA\1. EVANGELIZACI%C3%93N\1. PASTORAL\1. PASTORAL EDUCATIVA\1. PASTORAL EDUCATIVA\BIBLIOTECA\7. VIDEOS\Diarios de la Calle. Visita al museo.mp4" action="ppaction://hlinkfi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6" invalidUrl="file://localhost\Volumes\OSCAR PEREZ\Oscar A. P%C3%A9rez Sayago\2. BIBLIOTECA\1. IGLESIA\1. EVANGELIZACI%C3%93N\1. PASTORAL\1. PASTORAL EDUCATIVA\1. PASTORAL EDUCATIVA\BIBLIOTECA\7. VIDEOS\Diarios de la Calle. Visita al museo.mp4" action="ppaction://hlinkfile"/>
                        </a:rPr>
                        <a:t>Visita </a:t>
                      </a: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7" invalidUrl="file://localhost/Volumes/OSCAR PEREZ/Oscar A. P%C3%A9rez Sayago/2. BIBLIOTECA/1. IGLESIA/1. EVANGELIZACI%C3%93N/1. PASTORAL/1. PASTORAL EDUCATIVA/1. PASTORAL EDUCATIVA/BIBLIOTECA/7. VIDEOS/Diarios de la Calle. Visita al museo.mp4" action="ppaction://hlinkfile"/>
                        </a:rPr>
                        <a:t>al museo</a:t>
                      </a: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357196"/>
              </p:ext>
            </p:extLst>
          </p:nvPr>
        </p:nvGraphicFramePr>
        <p:xfrm>
          <a:off x="2524538" y="1105930"/>
          <a:ext cx="9424446" cy="5575618"/>
        </p:xfrm>
        <a:graphic>
          <a:graphicData uri="http://schemas.openxmlformats.org/drawingml/2006/table">
            <a:tbl>
              <a:tblPr/>
              <a:tblGrid>
                <a:gridCol w="1936251"/>
                <a:gridCol w="3968221"/>
                <a:gridCol w="3519974"/>
              </a:tblGrid>
              <a:tr h="820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443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ACTIVIDADES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LÚDICAS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Antropológicamente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vida es coextensiva a la corporeidad y viceversa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la corporeidad es coextensiva a la vida.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corporeidad es una referencia básica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para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comprender cualquiera de las dimensiones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la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persona.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Toda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auténtica debe ser una educación corporeizada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educar para una corporeidad libertaria y solidaria.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 física y las actividades lúdicas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tienen una incidencia: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     - en lo físico-somática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     - en lo psicológica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     - en lo social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     - en lo terapéutica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cuerpo forma parte de la persona creada por Dios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como ser corpóreo- espiritual.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Carácter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sagrado de la corporeidad humana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como lugar de la presencia de Dios. (1Co 6,15.19-20)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realidad teologal de la corporeidad, los valores de la solidaridad y cooperación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que promueven la gimnasia y el deporte, 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alegría que provocan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deben ser reconocidos y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promovidos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por su naturaleza humano-cristiana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1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Candara" charset="0"/>
                <a:ea typeface="Candara" charset="0"/>
                <a:cs typeface="Candara" charset="0"/>
              </a:rPr>
              <a:t>INTRODUCCIÓN</a:t>
            </a:r>
            <a:endParaRPr kumimoji="0" lang="es-ES_tradnl" sz="2800" b="1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  <a:endParaRPr lang="es-ES_tradnl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24538" y="1062681"/>
            <a:ext cx="95216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Padre André Fossion S.J., </a:t>
            </a:r>
            <a:r>
              <a:rPr lang="es-ES_tradnl" sz="2400" dirty="0">
                <a:latin typeface="Candara" charset="0"/>
                <a:ea typeface="Candara" charset="0"/>
                <a:cs typeface="Candara" charset="0"/>
              </a:rPr>
              <a:t>p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lantea que la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  <a:hlinkClick r:id="rId4"/>
              </a:rPr>
              <a:t>evangelización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se realiza en 4 pasos:  </a:t>
            </a:r>
          </a:p>
          <a:p>
            <a:pPr marL="457200" indent="-457200">
              <a:buFont typeface="+mj-lt"/>
              <a:buAutoNum type="arabicPeriod"/>
            </a:pP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Font typeface="Wingdings" charset="2"/>
              <a:buChar char="ü"/>
            </a:pP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Primer paso: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Dejarnos evangelizar por la práctica de las bienaventuranzas que vemos en el mundo.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Segundo </a:t>
            </a:r>
            <a:r>
              <a:rPr lang="es-ES_tradnl" sz="2400" dirty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paso de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la evangelización: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practicar nosotros mismos las Bienaventuranzas.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18" y="3740337"/>
            <a:ext cx="8051800" cy="29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610515"/>
              </p:ext>
            </p:extLst>
          </p:nvPr>
        </p:nvGraphicFramePr>
        <p:xfrm>
          <a:off x="2618259" y="1118286"/>
          <a:ext cx="9170086" cy="5449824"/>
        </p:xfrm>
        <a:graphic>
          <a:graphicData uri="http://schemas.openxmlformats.org/drawingml/2006/table">
            <a:tbl>
              <a:tblPr/>
              <a:tblGrid>
                <a:gridCol w="1694249"/>
                <a:gridCol w="4050865"/>
                <a:gridCol w="3424972"/>
              </a:tblGrid>
              <a:tr h="787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443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CIENCIAS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ECOLOGÍA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Profunda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crisis ambiental: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ecología en el centro de las preocupaciones y responsabilidades: ecocidio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Nuevo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paradigma ecológico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todo está relacionado con todo: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todo lo que existe, coexiste y preexiste y también subsistir como vocación y derecho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fraternidad cósmica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 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una manera nueva de ver la realidad.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antropocentrismo al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biocentrismo.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Superación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la racionalidad instrumental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 incorporar una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relación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afectiva de cariño y ternura hacia la naturaleza.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q"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Teología y mística de la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creación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creación sacramento de Dios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de su sabiduría y de su amor.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Dimensión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crística de la creación: “todo fue creado en El, por  Él y para Él (Col 1,16).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presencia del Espíritu en toda la creación.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Todo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está en Dios y Dios está en todo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:  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Pan-en-teismo.</a:t>
                      </a:r>
                      <a:r>
                        <a:rPr kumimoji="0" lang="es-E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4"/>
                        </a:rPr>
                        <a:t>Si la naturaleza se expresara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84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714714"/>
              </p:ext>
            </p:extLst>
          </p:nvPr>
        </p:nvGraphicFramePr>
        <p:xfrm>
          <a:off x="2687981" y="1181310"/>
          <a:ext cx="9170086" cy="5467866"/>
        </p:xfrm>
        <a:graphic>
          <a:graphicData uri="http://schemas.openxmlformats.org/drawingml/2006/table">
            <a:tbl>
              <a:tblPr/>
              <a:tblGrid>
                <a:gridCol w="2094084"/>
                <a:gridCol w="3323109"/>
                <a:gridCol w="3752893"/>
              </a:tblGrid>
              <a:tr h="7350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</a:t>
                      </a: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PUNTOS DE INTERRELACIÓN CON LA MISIÓN EVANGELIZADORA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732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ES" alt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</a:t>
                      </a:r>
                      <a:endParaRPr kumimoji="0" lang="es-E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Las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matemáticas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han sido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descubiertas y creadas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por la humanidad en su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búsqueda por resolver problemas de la vida cotidiana.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Inventar y perfeccionar instrumentos tecnológicos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que han marcado el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desarrollo de la humanidad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Desarrollan en la persona la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capacidad de razonamiento, el espíritu de observación e investigación. </a:t>
                      </a:r>
                      <a:endParaRPr kumimoji="0" lang="es-ES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Instrumento indispensable en la vocación del ser humano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de ser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co-creador del mundo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 el largo camino de humanización.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Potencian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una de las facultades que Dios le ha dado al ser humano: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razón y su capacidad creativa.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Wingdings" charset="2"/>
                        <a:buChar char="ü"/>
                        <a:tabLst/>
                      </a:pP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Pueden y deben cumplir un 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papel al servicio de las necesidades sociales:</a:t>
                      </a:r>
                      <a:r>
                        <a:rPr kumimoji="0" lang="es-CO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la construcción de un mundo fraternizado en la justicia y en la equidad.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9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4. EL CURRÍCULO EVANGELIZADOR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172331"/>
              </p:ext>
            </p:extLst>
          </p:nvPr>
        </p:nvGraphicFramePr>
        <p:xfrm>
          <a:off x="2524538" y="1044146"/>
          <a:ext cx="9350305" cy="5669280"/>
        </p:xfrm>
        <a:graphic>
          <a:graphicData uri="http://schemas.openxmlformats.org/drawingml/2006/table">
            <a:tbl>
              <a:tblPr/>
              <a:tblGrid>
                <a:gridCol w="2328347"/>
                <a:gridCol w="7021958"/>
              </a:tblGrid>
              <a:tr h="787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AREA DEL CONOCIMIENTO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ENFOQUE EPISTEMOLÓGICO 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3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RELIGIOSA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ESCOLAR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MX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s-MX" alt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50021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666699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6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E.R.E.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está llamada a jugar un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papel significativo en la tarea de reinventar el Centro Escola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 como espacio privilegiado para la construcción del conocimiento.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Religión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en general, y más concretamente el Cristianismo, son  factores determinantes para 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comprensión de nuestro patrimonio histórico-cultural.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Religión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y concretamente el Cristianismo, están llamados a hacer un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aporte insustituible en la formación en valores de los niños y de la juventud.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E.R.E.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está  llamada a hacer un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aporte para la inserción crítica, participativa y creadora de los jóvenes en la sociedad.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E.R.E.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ayuda 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suscitar, cultivar y desarrollar la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inteligencia espiritual</a:t>
                      </a:r>
                      <a:r>
                        <a:rPr kumimoji="0" lang="es-CO" altLang="zh-TW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la persona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como ser abierto a la trascendencia, y a asumir una actitud madura frente a la opción religiosa.</a:t>
                      </a:r>
                    </a:p>
                    <a:p>
                      <a:pPr marL="285750" marR="0" lvl="0" indent="-2857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Arial" charset="0"/>
                        <a:buChar char="•"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E.R.E.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constituye, para los alumnos que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poseen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una </a:t>
                      </a:r>
                      <a:r>
                        <a:rPr kumimoji="0" lang="es-CO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identidad católica, un factor importante de  identidad </a:t>
                      </a: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personal.</a:t>
                      </a:r>
                      <a:endParaRPr kumimoji="0" lang="es-CO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s-CO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  <a:hlinkClick r:id="rId4"/>
                        </a:rPr>
                        <a:t>Amistad. El fin de la comunidad</a:t>
                      </a:r>
                      <a:endParaRPr kumimoji="0" lang="es-CO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2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5. LA PASTORAL EDUCATIVA </a:t>
            </a:r>
            <a:endParaRPr lang="es-ES_tradnl" sz="28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46682" y="1089108"/>
            <a:ext cx="959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Se entiende que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Pastoral Educativa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parte de un serio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discernimiento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acerca del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querer de Dios sobre el mundo, la historia y la educación</a:t>
            </a:r>
            <a:r>
              <a:rPr lang="es-ES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129" y="1920105"/>
            <a:ext cx="7978498" cy="45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5. LA PASTORAL EDUCATIVA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24537" y="1037556"/>
            <a:ext cx="952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Nuestra propuesta pastoral debe ser consistente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que permita un anuncio </a:t>
            </a:r>
            <a:r>
              <a:rPr lang="es-ES_tradnl" sz="24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expl</a:t>
            </a:r>
            <a:r>
              <a:rPr lang="es-ES" sz="24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ícito de la </a:t>
            </a:r>
            <a:r>
              <a:rPr lang="es-ES" sz="24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  <a:hlinkClick r:id="rId4"/>
              </a:rPr>
              <a:t>propuesta de Jesús</a:t>
            </a:r>
            <a:r>
              <a:rPr lang="es-ES" sz="24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:</a:t>
            </a:r>
            <a:endParaRPr lang="es-ES_tradnl" sz="2400" noProof="1" smtClean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24537" y="1991709"/>
            <a:ext cx="645658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Espiritualidad y m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ística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infantil y juvenil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vocacional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para maestros – Pastoral Académica y convivencial. 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familiar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catequética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para egresados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para personal administrativo y de servicios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Pastoral social y ambiental.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Educación Religiosa Escolar</a:t>
            </a:r>
          </a:p>
          <a:p>
            <a:pPr marL="457200" indent="-457200">
              <a:buAutoNum type="arabicPeriod"/>
            </a:pP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Comunicación y divulgación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877" y="3554911"/>
            <a:ext cx="3369234" cy="29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BIBLIOGRAFÍA</a:t>
            </a:r>
            <a:endParaRPr lang="es-ES_tradnl" sz="28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24537" y="1071801"/>
            <a:ext cx="952168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ACODESI, (2002). La formación integral y sus dimensiones. Bogotá: ACODESI.</a:t>
            </a:r>
          </a:p>
          <a:p>
            <a:pPr algn="just"/>
            <a:endParaRPr lang="es-ES_tradnl" sz="22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FOSSION, A., (2014). La evangelización hoy. Buenos Aires: texto de una video-conferencia en el Seminario Nacional de Catequesis 16 al 18 de agosto 2016.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lvl="0"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PERESSON, M.,  (2012). A la Escucha del maestro. Bogot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á: CIEC, CLAR, PPC.</a:t>
            </a:r>
          </a:p>
          <a:p>
            <a:pPr lvl="0" algn="just"/>
            <a:endParaRPr lang="es-ES" sz="2200" noProof="1">
              <a:latin typeface="Candara" charset="0"/>
              <a:ea typeface="Candara" charset="0"/>
              <a:cs typeface="Candara" charset="0"/>
            </a:endParaRPr>
          </a:p>
          <a:p>
            <a:pPr lvl="0" algn="just"/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PERESSON, M., (2004). Evangelizar educando desde las áreas del currículo. Bogotá: Ediciones Salesianas.</a:t>
            </a:r>
          </a:p>
          <a:p>
            <a:pPr lvl="0" algn="just"/>
            <a:endParaRPr lang="es-ES" sz="2200" noProof="1">
              <a:latin typeface="Candara" charset="0"/>
              <a:ea typeface="Candara" charset="0"/>
              <a:cs typeface="Candara" charset="0"/>
            </a:endParaRPr>
          </a:p>
          <a:p>
            <a:pPr lvl="0" algn="just"/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ROVIRA, F. (2012)., Nueva evangelización en la Escuela Católica. Barcelona: Grupo Edebé y Editorial CCS.</a:t>
            </a:r>
          </a:p>
          <a:p>
            <a:pPr lvl="0" algn="just"/>
            <a:endParaRPr lang="es-ES" sz="2200" noProof="1">
              <a:latin typeface="Candara" charset="0"/>
              <a:ea typeface="Candara" charset="0"/>
              <a:cs typeface="Candara" charset="0"/>
            </a:endParaRPr>
          </a:p>
          <a:p>
            <a:pPr lvl="0" algn="just"/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SILVA, A. PEÑA, J., (2014). Pastoral de la eticidad del conocimiento académico en una escuela con identidad cristiana. Bogotá: CONACED Bogotá - Cundinamarca.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69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28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2524538" y="1355077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4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322" y="2808440"/>
            <a:ext cx="7624118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INTRODUCCIÓN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524538" y="5547323"/>
            <a:ext cx="9521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charset="2"/>
              <a:buChar char="ü"/>
            </a:pP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Tercero </a:t>
            </a:r>
            <a:r>
              <a:rPr lang="es-ES_tradnl" sz="2400" dirty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paso de la evangelización: </a:t>
            </a:r>
            <a:r>
              <a:rPr lang="es-ES_tradnl" sz="2400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la proclamación del Evangelio</a:t>
            </a: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457200" lvl="0" indent="-457200" algn="just">
              <a:buFont typeface="Wingdings" charset="2"/>
              <a:buChar char="ü"/>
            </a:pP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Cuarto </a:t>
            </a:r>
            <a:r>
              <a:rPr lang="es-ES_tradnl" sz="2400" dirty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paso de la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evangelización: </a:t>
            </a:r>
            <a:r>
              <a:rPr lang="es-ES_tradnl" sz="2400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iniciar a la vida cristiana a los nuevos creyentes.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31" y="1012053"/>
            <a:ext cx="8140700" cy="44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1. LA EVANGELIZACIÓN EN LA ESCUELA CATÓLICA </a:t>
            </a:r>
            <a:endParaRPr lang="es-ES_tradnl" sz="28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4683211" y="1223319"/>
            <a:ext cx="5325761" cy="714433"/>
          </a:xfrm>
          <a:prstGeom prst="roundRect">
            <a:avLst/>
          </a:prstGeom>
          <a:solidFill>
            <a:srgbClr val="1F497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200" b="1" kern="0" noProof="0" dirty="0" smtClean="0">
                <a:solidFill>
                  <a:prstClr val="white"/>
                </a:solidFill>
                <a:latin typeface="Candara" charset="0"/>
                <a:ea typeface="Candara" charset="0"/>
                <a:cs typeface="Candara" charset="0"/>
              </a:rPr>
              <a:t>EVANGELIZACIÓN Y ESCUELA CATÓLICA</a:t>
            </a:r>
            <a:endParaRPr kumimoji="0" lang="es-ES_tradnl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299832" y="2602433"/>
            <a:ext cx="3816424" cy="504056"/>
          </a:xfrm>
          <a:prstGeom prst="round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EVANGELIZACI</a:t>
            </a:r>
            <a:r>
              <a:rPr kumimoji="0" lang="es-E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ÓN IMPLÍCITA</a:t>
            </a:r>
            <a:endParaRPr kumimoji="0" lang="es-ES_tradnl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6" name="Flecha abajo 25"/>
          <p:cNvSpPr/>
          <p:nvPr/>
        </p:nvSpPr>
        <p:spPr>
          <a:xfrm>
            <a:off x="8592420" y="2010060"/>
            <a:ext cx="567693" cy="554553"/>
          </a:xfrm>
          <a:prstGeom prst="downArrow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7378628" y="2598144"/>
            <a:ext cx="3816424" cy="504056"/>
          </a:xfrm>
          <a:prstGeom prst="round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EVANGELIZACI</a:t>
            </a:r>
            <a:r>
              <a:rPr kumimoji="0" lang="es-E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ÓN EXPLÍCITA</a:t>
            </a:r>
            <a:endParaRPr kumimoji="0" lang="es-ES_tradnl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8" name="Flecha abajo 27"/>
          <p:cNvSpPr/>
          <p:nvPr/>
        </p:nvSpPr>
        <p:spPr>
          <a:xfrm>
            <a:off x="5496076" y="2010060"/>
            <a:ext cx="567693" cy="554553"/>
          </a:xfrm>
          <a:prstGeom prst="downArrow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9" name="Flecha abajo 28"/>
          <p:cNvSpPr/>
          <p:nvPr/>
        </p:nvSpPr>
        <p:spPr>
          <a:xfrm>
            <a:off x="5496075" y="3144309"/>
            <a:ext cx="567693" cy="522290"/>
          </a:xfrm>
          <a:prstGeom prst="downArrow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0" name="Flecha abajo 29"/>
          <p:cNvSpPr/>
          <p:nvPr/>
        </p:nvSpPr>
        <p:spPr>
          <a:xfrm>
            <a:off x="8592420" y="3144309"/>
            <a:ext cx="567693" cy="522290"/>
          </a:xfrm>
          <a:prstGeom prst="downArrow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2524538" y="3704419"/>
            <a:ext cx="4578398" cy="1090104"/>
          </a:xfrm>
          <a:prstGeom prst="round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LA FORMACI</a:t>
            </a:r>
            <a:r>
              <a:rPr kumimoji="0" lang="es-E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ÓN INTEGRAL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EVANGELIZACIÓN DEL CURRÍCULO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7391080" y="3704418"/>
            <a:ext cx="4055132" cy="1081526"/>
          </a:xfrm>
          <a:prstGeom prst="round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charset="0"/>
                <a:ea typeface="Candara" charset="0"/>
                <a:cs typeface="Candara" charset="0"/>
              </a:rPr>
              <a:t>LA PASTORAL EDUCATIVA</a:t>
            </a:r>
            <a:endParaRPr kumimoji="0" lang="es-E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24538" y="5078627"/>
            <a:ext cx="9521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escuelas católicas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están llamadas a hacer una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aportación específica en el mundo de hoy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y por ello se proponen  hacer esta aportación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ofreciendo a los estudiantes una educación que sea, ella misma, esencialmente evangelizadora. </a:t>
            </a:r>
            <a:endParaRPr lang="es-ES_tradnl" sz="2400" dirty="0">
              <a:solidFill>
                <a:srgbClr val="3366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1. LA EVANGELIZACIÓN EN LA ESCUELA CATÓLICA </a:t>
            </a:r>
            <a:endParaRPr lang="es-ES_tradnl" sz="28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55" y="1112109"/>
            <a:ext cx="6064819" cy="494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238368" y="6166022"/>
            <a:ext cx="616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  <a:hlinkClick r:id="rId5" invalidUrl="file://localhost/Volumes/OSCAR PEREZ/Oscar A. P%C3%A9rez Sayago/2. BIBLIOTECA/1. IGLESIA/1. EVANGELIZACI%C3%93N/1. PASTORAL/1. PASTORAL EDUCATIVA/1. PASTORAL EDUCATIVA/BIBLIOTECA/7. VIDEOS/Papa Francisco. Nuevas formas de educaci%C3%B3n..mov" action="ppaction://hlinkfile"/>
              </a:rPr>
              <a:t>Papa Francisco y nuevas formas de educar</a:t>
            </a:r>
            <a:endParaRPr lang="es-ES_tradnl" sz="2400" dirty="0">
              <a:solidFill>
                <a:schemeClr val="tx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6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3. ¿QUÉ PERSONA SE QUIERE FORMAR? - FORMACIÓN INTEGRAL</a:t>
            </a:r>
            <a:endParaRPr lang="es-ES_tradnl" sz="26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24538" y="1050324"/>
            <a:ext cx="9521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Padre Mario Peresson SDB., nos comparte que el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proyecto evangelizador de la Escuela Católica tiene un propósito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muy claro y concreto: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la formación integral del niño y del joven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670" y="2250653"/>
            <a:ext cx="7451125" cy="42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6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6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3. ¿QUÉ PERSONA SE QUIERE FORMAR? - FORMACIÓN INTEGRAL</a:t>
            </a:r>
            <a:endParaRPr lang="es-ES_tradnl" sz="26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24538" y="5287986"/>
            <a:ext cx="942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formación integral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el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proceso continuo, permanente y participativo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que busca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desarrollar armónica y coherentemente todas y cada una de las dimensiones del ser humano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con el fin de lograr su </a:t>
            </a:r>
            <a:r>
              <a:rPr lang="es-ES_tradnl" sz="2400" dirty="0" smtClean="0">
                <a:solidFill>
                  <a:srgbClr val="3366FF"/>
                </a:solidFill>
                <a:latin typeface="Candara" charset="0"/>
                <a:ea typeface="Candara" charset="0"/>
                <a:cs typeface="Candara" charset="0"/>
              </a:rPr>
              <a:t>realización plena en la sociedad.</a:t>
            </a:r>
            <a:endParaRPr lang="es-ES_tradnl" sz="2400" dirty="0">
              <a:solidFill>
                <a:srgbClr val="3366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862" y="1095027"/>
            <a:ext cx="7933038" cy="40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6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3. ¿QUÉ PERSONA SE QUIERE FORMAR? - FORMACIÓN INTEGRAL</a:t>
            </a:r>
            <a:endParaRPr lang="es-ES_tradnl" sz="26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012543"/>
              </p:ext>
            </p:extLst>
          </p:nvPr>
        </p:nvGraphicFramePr>
        <p:xfrm>
          <a:off x="2921040" y="1274804"/>
          <a:ext cx="8805521" cy="4866291"/>
        </p:xfrm>
        <a:graphic>
          <a:graphicData uri="http://schemas.openxmlformats.org/drawingml/2006/table">
            <a:tbl>
              <a:tblPr firstRow="1" firstCol="1" bandRow="1"/>
              <a:tblGrid>
                <a:gridCol w="2723952"/>
                <a:gridCol w="6081569"/>
              </a:tblGrid>
              <a:tr h="344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29310" algn="l"/>
                          <a:tab pos="2073275" algn="ctr"/>
                        </a:tabLst>
                      </a:pPr>
                      <a:r>
                        <a:rPr lang="es-ES_tradnl" sz="20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		PERFIL DEL ESTUDIANTE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6209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ÉTICA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</a:t>
                      </a:r>
                      <a:r>
                        <a:rPr lang="es-E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tomar decisiones libres, responsables y autónomas.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241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ESPIRITUAL - TRASCENDENTE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</a:t>
                      </a:r>
                      <a:r>
                        <a:rPr lang="es-ES_tradnl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ir siempre más allá de sus circunstancias presentes; posibilidad como ser histórico  de crecer y desarrollarse permanentemente.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903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INTELECTUAL – COGNITIVA - CIENTÍFICA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</a:t>
                      </a:r>
                      <a:r>
                        <a:rPr lang="es-E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 c</a:t>
                      </a: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apaz </a:t>
                      </a:r>
                      <a:r>
                        <a:rPr lang="es-E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comprender y aplicar creativamente los saberes en la interacción consigo mismo,  los  demás y el entorno.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6209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PSICO-AFECTIVA- SEXUAL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</a:t>
                      </a:r>
                      <a:r>
                        <a:rPr lang="es-E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amar-se y expresar el amor en sus relaciones interpersonales</a:t>
                      </a: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" sz="18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ndara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931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COMUNICATIVA - RELACIONAL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</a:t>
                      </a:r>
                      <a:r>
                        <a:rPr lang="es-E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interactuar significativamente e interpretar mensajes con sentido crítico.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076" marR="6807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95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635"/>
            <a:ext cx="236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EVANGELIZACIÓN </a:t>
            </a:r>
          </a:p>
          <a:p>
            <a:pPr algn="ctr"/>
            <a:r>
              <a:rPr lang="es-ES_tradnl" dirty="0">
                <a:solidFill>
                  <a:srgbClr val="FFFFFF"/>
                </a:solidFill>
                <a:latin typeface="Britannic Bold" charset="0"/>
                <a:ea typeface="Britannic Bold" charset="0"/>
                <a:cs typeface="Britannic Bold" charset="0"/>
              </a:rPr>
              <a:t>Y ESCUELA CATÓLICA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524538" y="188843"/>
            <a:ext cx="9521687" cy="725557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600" b="1" dirty="0" smtClean="0">
                <a:solidFill>
                  <a:srgbClr val="4D4D4D">
                    <a:lumMod val="50000"/>
                  </a:srgbClr>
                </a:solidFill>
                <a:latin typeface="Candara" charset="0"/>
                <a:ea typeface="Candara" charset="0"/>
                <a:cs typeface="Candara" charset="0"/>
              </a:rPr>
              <a:t>3. ¿QUÉ PERSONA SE QUIERE FORMAR? - FORMACIÓN INTEGRAL</a:t>
            </a:r>
            <a:endParaRPr lang="es-ES_tradnl" sz="2600" b="1" dirty="0">
              <a:solidFill>
                <a:srgbClr val="4D4D4D">
                  <a:lumMod val="50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30550" y="2497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96466"/>
              </p:ext>
            </p:extLst>
          </p:nvPr>
        </p:nvGraphicFramePr>
        <p:xfrm>
          <a:off x="2814115" y="1260838"/>
          <a:ext cx="8942532" cy="4795356"/>
        </p:xfrm>
        <a:graphic>
          <a:graphicData uri="http://schemas.openxmlformats.org/drawingml/2006/table">
            <a:tbl>
              <a:tblPr firstRow="1" firstCol="1" bandRow="1"/>
              <a:tblGrid>
                <a:gridCol w="2766335"/>
                <a:gridCol w="6176197"/>
              </a:tblGrid>
              <a:tr h="309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29310" algn="l"/>
                          <a:tab pos="2073275" algn="ctr"/>
                        </a:tabLst>
                      </a:pPr>
                      <a:r>
                        <a:rPr lang="es-ES_tradnl" sz="1800" b="1" dirty="0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		PERFIL DEL ESTUDIANTE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928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ESTÉTICA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Ser</a:t>
                      </a:r>
                      <a:r>
                        <a:rPr lang="es-ES" sz="1800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c</a:t>
                      </a:r>
                      <a:r>
                        <a:rPr lang="es-ES" sz="18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apaz </a:t>
                      </a:r>
                      <a:r>
                        <a:rPr lang="es-ES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desarrollar y expresar creativamente su sensibilidad para apreciar y transformar el entorno.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9691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ECOLÓGICA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de reconocerse como ser vivo, parte de un inmenso ser vivo que es el cosmos.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6189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CORPORAL - LÚDICA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</a:t>
                      </a:r>
                      <a:r>
                        <a:rPr lang="es-MX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valorar, desarrollar y expresar </a:t>
                      </a:r>
                      <a:r>
                        <a:rPr lang="es-MX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armónicamente </a:t>
                      </a:r>
                      <a:r>
                        <a:rPr lang="es-MX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su corporalidad</a:t>
                      </a:r>
                      <a:r>
                        <a:rPr lang="es-MX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928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SOCIO – POLÍTICA - CIUDADANA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capaz </a:t>
                      </a:r>
                      <a:r>
                        <a:rPr lang="es-MX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asumir un compromiso solidario y comunitario en la construcción de una sociedad más justa y participativa. 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928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TECNOLÓGICA – LABORAL - PRODUCTIVA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Ser </a:t>
                      </a:r>
                      <a:r>
                        <a:rPr lang="es-E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capaz de formarse para el trabajo como uno de los pilares de la dignificación humana.</a:t>
                      </a:r>
                      <a:endParaRPr lang="es-ES_tradnl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7826" marR="67826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4213654" y="6166022"/>
            <a:ext cx="601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Humanizar la escuela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8">
      <a:dk1>
        <a:srgbClr val="4D4D4D"/>
      </a:dk1>
      <a:lt1>
        <a:srgbClr val="FFFFFF"/>
      </a:lt1>
      <a:dk2>
        <a:srgbClr val="4D4D4D"/>
      </a:dk2>
      <a:lt2>
        <a:srgbClr val="664233"/>
      </a:lt2>
      <a:accent1>
        <a:srgbClr val="624C43"/>
      </a:accent1>
      <a:accent2>
        <a:srgbClr val="3F3730"/>
      </a:accent2>
      <a:accent3>
        <a:srgbClr val="FFFFFF"/>
      </a:accent3>
      <a:accent4>
        <a:srgbClr val="404040"/>
      </a:accent4>
      <a:accent5>
        <a:srgbClr val="B7B2B0"/>
      </a:accent5>
      <a:accent6>
        <a:srgbClr val="38312A"/>
      </a:accent6>
      <a:hlink>
        <a:srgbClr val="181715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64233"/>
        </a:lt2>
        <a:accent1>
          <a:srgbClr val="624C43"/>
        </a:accent1>
        <a:accent2>
          <a:srgbClr val="3F3730"/>
        </a:accent2>
        <a:accent3>
          <a:srgbClr val="FFFFFF"/>
        </a:accent3>
        <a:accent4>
          <a:srgbClr val="404040"/>
        </a:accent4>
        <a:accent5>
          <a:srgbClr val="B7B2B0"/>
        </a:accent5>
        <a:accent6>
          <a:srgbClr val="38312A"/>
        </a:accent6>
        <a:hlink>
          <a:srgbClr val="18171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-template-24">
  <a:themeElements>
    <a:clrScheme name="powerpoint-template-24 8">
      <a:dk1>
        <a:srgbClr val="4D4D4D"/>
      </a:dk1>
      <a:lt1>
        <a:srgbClr val="FFFFFF"/>
      </a:lt1>
      <a:dk2>
        <a:srgbClr val="4D4D4D"/>
      </a:dk2>
      <a:lt2>
        <a:srgbClr val="664233"/>
      </a:lt2>
      <a:accent1>
        <a:srgbClr val="624C43"/>
      </a:accent1>
      <a:accent2>
        <a:srgbClr val="3F3730"/>
      </a:accent2>
      <a:accent3>
        <a:srgbClr val="FFFFFF"/>
      </a:accent3>
      <a:accent4>
        <a:srgbClr val="404040"/>
      </a:accent4>
      <a:accent5>
        <a:srgbClr val="B7B2B0"/>
      </a:accent5>
      <a:accent6>
        <a:srgbClr val="38312A"/>
      </a:accent6>
      <a:hlink>
        <a:srgbClr val="181715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64233"/>
        </a:lt2>
        <a:accent1>
          <a:srgbClr val="624C43"/>
        </a:accent1>
        <a:accent2>
          <a:srgbClr val="3F3730"/>
        </a:accent2>
        <a:accent3>
          <a:srgbClr val="FFFFFF"/>
        </a:accent3>
        <a:accent4>
          <a:srgbClr val="404040"/>
        </a:accent4>
        <a:accent5>
          <a:srgbClr val="B7B2B0"/>
        </a:accent5>
        <a:accent6>
          <a:srgbClr val="38312A"/>
        </a:accent6>
        <a:hlink>
          <a:srgbClr val="18171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3292</Words>
  <Application>Microsoft Macintosh PowerPoint</Application>
  <PresentationFormat>Panorámica</PresentationFormat>
  <Paragraphs>479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Adobe Gothic Std B</vt:lpstr>
      <vt:lpstr>Arial</vt:lpstr>
      <vt:lpstr>Britannic Bold</vt:lpstr>
      <vt:lpstr>Brush Script MT</vt:lpstr>
      <vt:lpstr>Calibri</vt:lpstr>
      <vt:lpstr>Candara</vt:lpstr>
      <vt:lpstr>Microsoft Sans Serif</vt:lpstr>
      <vt:lpstr>Times New Roman</vt:lpstr>
      <vt:lpstr>Wingdings</vt:lpstr>
      <vt:lpstr>powerpoint-template-24</vt:lpstr>
      <vt:lpstr>1_powerpoint-template-24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46</cp:revision>
  <dcterms:created xsi:type="dcterms:W3CDTF">2016-09-05T18:37:20Z</dcterms:created>
  <dcterms:modified xsi:type="dcterms:W3CDTF">2016-09-12T13:33:50Z</dcterms:modified>
</cp:coreProperties>
</file>